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6" r:id="rId1"/>
    <p:sldMasterId id="2147483691" r:id="rId2"/>
  </p:sldMasterIdLst>
  <p:notesMasterIdLst>
    <p:notesMasterId r:id="rId94"/>
  </p:notesMasterIdLst>
  <p:handoutMasterIdLst>
    <p:handoutMasterId r:id="rId95"/>
  </p:handoutMasterIdLst>
  <p:sldIdLst>
    <p:sldId id="1343" r:id="rId3"/>
    <p:sldId id="1318" r:id="rId4"/>
    <p:sldId id="1347" r:id="rId5"/>
    <p:sldId id="1225" r:id="rId6"/>
    <p:sldId id="1344" r:id="rId7"/>
    <p:sldId id="1227" r:id="rId8"/>
    <p:sldId id="1228" r:id="rId9"/>
    <p:sldId id="1229" r:id="rId10"/>
    <p:sldId id="1230" r:id="rId11"/>
    <p:sldId id="1231" r:id="rId12"/>
    <p:sldId id="1346" r:id="rId13"/>
    <p:sldId id="1233" r:id="rId14"/>
    <p:sldId id="1234" r:id="rId15"/>
    <p:sldId id="1259" r:id="rId16"/>
    <p:sldId id="1260" r:id="rId17"/>
    <p:sldId id="1244" r:id="rId18"/>
    <p:sldId id="1243" r:id="rId19"/>
    <p:sldId id="1348" r:id="rId20"/>
    <p:sldId id="1246" r:id="rId21"/>
    <p:sldId id="1247" r:id="rId22"/>
    <p:sldId id="1250" r:id="rId23"/>
    <p:sldId id="1251" r:id="rId24"/>
    <p:sldId id="1269" r:id="rId25"/>
    <p:sldId id="1270" r:id="rId26"/>
    <p:sldId id="1253" r:id="rId27"/>
    <p:sldId id="1255" r:id="rId28"/>
    <p:sldId id="1354" r:id="rId29"/>
    <p:sldId id="1256" r:id="rId30"/>
    <p:sldId id="1355" r:id="rId31"/>
    <p:sldId id="1356" r:id="rId32"/>
    <p:sldId id="1252" r:id="rId33"/>
    <p:sldId id="1258" r:id="rId34"/>
    <p:sldId id="1262" r:id="rId35"/>
    <p:sldId id="1263" r:id="rId36"/>
    <p:sldId id="1264" r:id="rId37"/>
    <p:sldId id="1266" r:id="rId38"/>
    <p:sldId id="1267" r:id="rId39"/>
    <p:sldId id="1268" r:id="rId40"/>
    <p:sldId id="1274" r:id="rId41"/>
    <p:sldId id="1275" r:id="rId42"/>
    <p:sldId id="1271" r:id="rId43"/>
    <p:sldId id="1272" r:id="rId44"/>
    <p:sldId id="1349" r:id="rId45"/>
    <p:sldId id="1277" r:id="rId46"/>
    <p:sldId id="1278" r:id="rId47"/>
    <p:sldId id="1279" r:id="rId48"/>
    <p:sldId id="1287" r:id="rId49"/>
    <p:sldId id="1280" r:id="rId50"/>
    <p:sldId id="1281" r:id="rId51"/>
    <p:sldId id="1308" r:id="rId52"/>
    <p:sldId id="1282" r:id="rId53"/>
    <p:sldId id="1283" r:id="rId54"/>
    <p:sldId id="1310" r:id="rId55"/>
    <p:sldId id="1350" r:id="rId56"/>
    <p:sldId id="1311" r:id="rId57"/>
    <p:sldId id="1312" r:id="rId58"/>
    <p:sldId id="1292" r:id="rId59"/>
    <p:sldId id="1313" r:id="rId60"/>
    <p:sldId id="1315" r:id="rId61"/>
    <p:sldId id="1293" r:id="rId62"/>
    <p:sldId id="1316" r:id="rId63"/>
    <p:sldId id="1351" r:id="rId64"/>
    <p:sldId id="1319" r:id="rId65"/>
    <p:sldId id="1294" r:id="rId66"/>
    <p:sldId id="1328" r:id="rId67"/>
    <p:sldId id="1295" r:id="rId68"/>
    <p:sldId id="1321" r:id="rId69"/>
    <p:sldId id="1326" r:id="rId70"/>
    <p:sldId id="1299" r:id="rId71"/>
    <p:sldId id="1332" r:id="rId72"/>
    <p:sldId id="1330" r:id="rId73"/>
    <p:sldId id="1331" r:id="rId74"/>
    <p:sldId id="1296" r:id="rId75"/>
    <p:sldId id="1334" r:id="rId76"/>
    <p:sldId id="1335" r:id="rId77"/>
    <p:sldId id="1352" r:id="rId78"/>
    <p:sldId id="1290" r:id="rId79"/>
    <p:sldId id="1327" r:id="rId80"/>
    <p:sldId id="1342" r:id="rId81"/>
    <p:sldId id="1301" r:id="rId82"/>
    <p:sldId id="1339" r:id="rId83"/>
    <p:sldId id="1302" r:id="rId84"/>
    <p:sldId id="1340" r:id="rId85"/>
    <p:sldId id="1353" r:id="rId86"/>
    <p:sldId id="1333" r:id="rId87"/>
    <p:sldId id="1172" r:id="rId88"/>
    <p:sldId id="1341" r:id="rId89"/>
    <p:sldId id="1300" r:id="rId90"/>
    <p:sldId id="1336" r:id="rId91"/>
    <p:sldId id="1337" r:id="rId92"/>
    <p:sldId id="1338" r:id="rId93"/>
  </p:sldIdLst>
  <p:sldSz cx="12192000" cy="6858000"/>
  <p:notesSz cx="6858000" cy="9144000"/>
  <p:embeddedFontLst>
    <p:embeddedFont>
      <p:font typeface="MTS Text" panose="020B0306020102020303" pitchFamily="34" charset="0"/>
      <p:regular r:id="rId96"/>
      <p:bold r:id="rId97"/>
    </p:embeddedFont>
    <p:embeddedFont>
      <p:font typeface="MTS Text Medium" panose="020B0306020102020303" pitchFamily="34" charset="0"/>
      <p:regular r:id="rId98"/>
    </p:embeddedFont>
    <p:embeddedFont>
      <p:font typeface="MTS Wide" panose="020B0306020102020303" pitchFamily="34" charset="0"/>
      <p:regular r:id="rId99"/>
      <p:bold r:id="rId100"/>
    </p:embeddedFont>
    <p:embeddedFont>
      <p:font typeface="MTS Wide Medium" panose="020B0306020102020303" pitchFamily="34" charset="0"/>
      <p:regular r:id="rId101"/>
    </p:embeddedFont>
  </p:embeddedFontLst>
  <p:defaultTextStyle>
    <a:defPPr>
      <a:defRPr lang="ru-RU"/>
    </a:defPPr>
    <a:lvl1pPr marL="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66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73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97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463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829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328CFC-2F7B-984F-ABF6-3A37EAAA399A}">
          <p14:sldIdLst>
            <p14:sldId id="1343"/>
            <p14:sldId id="1318"/>
            <p14:sldId id="1347"/>
            <p14:sldId id="1225"/>
            <p14:sldId id="1344"/>
            <p14:sldId id="1227"/>
            <p14:sldId id="1228"/>
            <p14:sldId id="1229"/>
            <p14:sldId id="1230"/>
            <p14:sldId id="1231"/>
            <p14:sldId id="1346"/>
            <p14:sldId id="1233"/>
            <p14:sldId id="1234"/>
            <p14:sldId id="1259"/>
            <p14:sldId id="1260"/>
            <p14:sldId id="1244"/>
            <p14:sldId id="1243"/>
            <p14:sldId id="1348"/>
            <p14:sldId id="1246"/>
            <p14:sldId id="1247"/>
            <p14:sldId id="1250"/>
            <p14:sldId id="1251"/>
            <p14:sldId id="1269"/>
            <p14:sldId id="1270"/>
            <p14:sldId id="1253"/>
            <p14:sldId id="1255"/>
            <p14:sldId id="1354"/>
            <p14:sldId id="1256"/>
            <p14:sldId id="1355"/>
            <p14:sldId id="1356"/>
            <p14:sldId id="1252"/>
            <p14:sldId id="1258"/>
            <p14:sldId id="1262"/>
            <p14:sldId id="1263"/>
            <p14:sldId id="1264"/>
            <p14:sldId id="1266"/>
            <p14:sldId id="1267"/>
            <p14:sldId id="1268"/>
            <p14:sldId id="1274"/>
            <p14:sldId id="1275"/>
            <p14:sldId id="1271"/>
            <p14:sldId id="1272"/>
            <p14:sldId id="1349"/>
            <p14:sldId id="1277"/>
            <p14:sldId id="1278"/>
            <p14:sldId id="1279"/>
            <p14:sldId id="1287"/>
            <p14:sldId id="1280"/>
            <p14:sldId id="1281"/>
            <p14:sldId id="1308"/>
            <p14:sldId id="1282"/>
            <p14:sldId id="1283"/>
            <p14:sldId id="1310"/>
            <p14:sldId id="1350"/>
            <p14:sldId id="1311"/>
            <p14:sldId id="1312"/>
            <p14:sldId id="1292"/>
            <p14:sldId id="1313"/>
            <p14:sldId id="1315"/>
            <p14:sldId id="1293"/>
            <p14:sldId id="1316"/>
            <p14:sldId id="1351"/>
            <p14:sldId id="1319"/>
            <p14:sldId id="1294"/>
            <p14:sldId id="1328"/>
            <p14:sldId id="1295"/>
            <p14:sldId id="1321"/>
            <p14:sldId id="1326"/>
            <p14:sldId id="1299"/>
            <p14:sldId id="1332"/>
            <p14:sldId id="1330"/>
            <p14:sldId id="1331"/>
            <p14:sldId id="1296"/>
            <p14:sldId id="1334"/>
            <p14:sldId id="1335"/>
            <p14:sldId id="1352"/>
            <p14:sldId id="1290"/>
            <p14:sldId id="1327"/>
            <p14:sldId id="1342"/>
            <p14:sldId id="1301"/>
            <p14:sldId id="1339"/>
            <p14:sldId id="1302"/>
            <p14:sldId id="1340"/>
            <p14:sldId id="1353"/>
            <p14:sldId id="1333"/>
            <p14:sldId id="1172"/>
          </p14:sldIdLst>
        </p14:section>
        <p14:section name="Дополнительные слайды" id="{A456E417-482D-1148-A20B-ACFAE820396B}">
          <p14:sldIdLst>
            <p14:sldId id="1341"/>
            <p14:sldId id="1300"/>
            <p14:sldId id="1336"/>
            <p14:sldId id="1337"/>
            <p14:sldId id="1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15FC572-395F-0BE5-3A13-6D29A9AFCF9C}" name="Анастасия Гулина" initials="АГ" userId="f8f6dd6e44e3e1cf" providerId="Windows Live"/>
  <p188:author id="{1A7A13B1-6EA0-3C45-AB86-D1CB94BFF31A}" name="8325" initials="88" userId="S::A8325@365v.me::1419fd5f-a502-4bf1-baf7-0c545161aea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Краснова Ольга" initials="КО" lastIdx="26" clrIdx="1">
    <p:extLst>
      <p:ext uri="{19B8F6BF-5375-455C-9EA6-DF929625EA0E}">
        <p15:presenceInfo xmlns:p15="http://schemas.microsoft.com/office/powerpoint/2012/main" userId="Краснова Ольг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5FA"/>
    <a:srgbClr val="CDDBEB"/>
    <a:srgbClr val="535456"/>
    <a:srgbClr val="DCE3E8"/>
    <a:srgbClr val="878A8E"/>
    <a:srgbClr val="94FF3D"/>
    <a:srgbClr val="F1F4FA"/>
    <a:srgbClr val="FF0032"/>
    <a:srgbClr val="DDE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86" autoAdjust="0"/>
    <p:restoredTop sz="92593" autoAdjust="0"/>
  </p:normalViewPr>
  <p:slideViewPr>
    <p:cSldViewPr snapToGrid="0" snapToObjects="1">
      <p:cViewPr varScale="1">
        <p:scale>
          <a:sx n="150" d="100"/>
          <a:sy n="150" d="100"/>
        </p:scale>
        <p:origin x="488" y="160"/>
      </p:cViewPr>
      <p:guideLst/>
    </p:cSldViewPr>
  </p:slideViewPr>
  <p:outlineViewPr>
    <p:cViewPr>
      <p:scale>
        <a:sx n="33" d="100"/>
        <a:sy n="33" d="100"/>
      </p:scale>
      <p:origin x="0" y="-14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004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46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microsoft.com/office/2018/10/relationships/authors" Target="author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commentAuthors" Target="commentAuthor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2.fntdata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5.fntdata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font" Target="fonts/font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261444-9200-C53A-04E8-A96E80BD8F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A3C5E-75A3-F792-473E-0E4C090AF0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3C4EA-9DD4-6B4F-9AC5-C7C5698CA2C0}" type="datetimeFigureOut">
              <a:rPr lang="en-RU" smtClean="0">
                <a:latin typeface="MTS Text" panose="020B0306020102020303" pitchFamily="34" charset="0"/>
              </a:rPr>
              <a:t>10/1/25</a:t>
            </a:fld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FFFC-BD81-FA2F-B8BA-FFB756669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AA6FE-2E2D-02EA-DF95-03FA3541DA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1D796-2725-DB46-B633-7F01878E0417}" type="slidenum">
              <a:rPr lang="en-RU" smtClean="0">
                <a:latin typeface="MTS Text" panose="020B0306020102020303" pitchFamily="34" charset="0"/>
              </a:rPr>
              <a:t>‹#›</a:t>
            </a:fld>
            <a:endParaRPr lang="en-RU">
              <a:latin typeface="MTS Tex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3508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30C2EC30-7318-4140-AB7E-7A453A13E346}" type="datetimeFigureOut">
              <a:rPr lang="ru-RU" smtClean="0"/>
              <a:pPr/>
              <a:t>01.10.2025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FB9DBB27-19F2-BA47-9626-C091B64D844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19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1pPr>
    <a:lvl2pPr marL="48366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2pPr>
    <a:lvl3pPr marL="96731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3pPr>
    <a:lvl4pPr marL="145097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4pPr>
    <a:lvl5pPr marL="193463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5pPr>
    <a:lvl6pPr marL="241829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500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54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избежать лишних </a:t>
            </a:r>
            <a:r>
              <a:rPr lang="ru-RU" dirty="0" err="1"/>
              <a:t>снепшотов</a:t>
            </a:r>
            <a:r>
              <a:rPr lang="ru-RU" dirty="0"/>
              <a:t> при рестарте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437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12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ad-hoc </a:t>
            </a:r>
            <a:r>
              <a:rPr lang="ru-RU" dirty="0" err="1"/>
              <a:t>снепшоты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385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32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 и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147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длинные транзакции при блокирующем </a:t>
            </a:r>
            <a:r>
              <a:rPr lang="ru-RU" dirty="0" err="1"/>
              <a:t>снепшоте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426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385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падает с ошибкой об отсутствии схемы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836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примеры кода, </a:t>
            </a:r>
            <a:r>
              <a:rPr lang="ru-RU" dirty="0" err="1"/>
              <a:t>испольуземые</a:t>
            </a:r>
            <a:r>
              <a:rPr lang="ru-RU" dirty="0"/>
              <a:t> версии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7804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почему длинные транзакции – плохо (горизонт событий)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7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видимости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064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видимости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3675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908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6806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331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1145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визуализация разбиения на </a:t>
            </a:r>
            <a:r>
              <a:rPr lang="ru-RU" dirty="0" err="1"/>
              <a:t>чанки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84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без ПК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6404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75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начальные условия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813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5165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ускорить </a:t>
            </a:r>
            <a:r>
              <a:rPr lang="ru-RU" dirty="0" err="1"/>
              <a:t>снепшот</a:t>
            </a:r>
            <a:r>
              <a:rPr lang="ru-RU" dirty="0"/>
              <a:t> в целом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933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35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025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633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1599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37405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надежность и мониторинг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0387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1996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</a:t>
            </a:r>
            <a:r>
              <a:rPr lang="en-US" dirty="0"/>
              <a:t>heartbeat </a:t>
            </a:r>
            <a:r>
              <a:rPr lang="ru-RU" dirty="0"/>
              <a:t>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772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</a:t>
            </a:r>
            <a:r>
              <a:rPr lang="ru-RU" dirty="0" err="1"/>
              <a:t>оффсетов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690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344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not enough disk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4164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7744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мониторинг репликации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365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41063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8671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2672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качество данных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0320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63551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восстановление потерянных </a:t>
            </a:r>
            <a:r>
              <a:rPr lang="en-US" dirty="0"/>
              <a:t>UPDATE/CREATE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696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с данными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6135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37364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44316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восстановление потерянных </a:t>
            </a:r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66228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88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репликация нестандартных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281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98497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0913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</a:t>
            </a:r>
            <a:r>
              <a:rPr lang="ru-RU" dirty="0" err="1"/>
              <a:t>партиционированные</a:t>
            </a:r>
            <a:r>
              <a:rPr lang="ru-RU" dirty="0"/>
              <a:t>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30586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1191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519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слот и публикация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066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761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8959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репликация </a:t>
            </a:r>
            <a:r>
              <a:rPr lang="en-US" dirty="0" err="1"/>
              <a:t>hypertable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97814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0491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57170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01343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494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5190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87751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5036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7992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85080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1570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2764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35785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акцент на </a:t>
            </a:r>
            <a:r>
              <a:rPr lang="en-US" dirty="0" err="1"/>
              <a:t>pg_wal_lsn_diff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265722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8514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02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4215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изменение списка реплицируемых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34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3" b="26514"/>
          <a:stretch>
            <a:fillRect/>
          </a:stretch>
        </p:blipFill>
        <p:spPr>
          <a:xfrm>
            <a:off x="6361888" y="2430055"/>
            <a:ext cx="5838501" cy="44520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Дескриптор в 1-2 строки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31A6E3-DE61-4BB4-A79D-41DEE5D1E6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800" y="-3174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505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58DFCD-BC33-4381-8361-F0DD8C4712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3513" y="4631781"/>
            <a:ext cx="2556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35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5135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D1ABD-79A5-4C5F-9422-ADDB1181F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42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0480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BA3826-C89B-4390-BD92-A29C79FDF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90919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90919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0563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AED757-44E5-4492-81F2-50847EBCDC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5206604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076882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910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О спикере</a:t>
            </a:r>
            <a:endParaRPr lang="en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5222668" y="1456494"/>
            <a:ext cx="6355879" cy="560313"/>
          </a:xfrm>
        </p:spPr>
        <p:txBody>
          <a:bodyPr/>
          <a:lstStyle>
            <a:lvl1pPr>
              <a:defRPr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Фамилия Имя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5222668" y="2016475"/>
            <a:ext cx="6355879" cy="659551"/>
          </a:xfrm>
        </p:spPr>
        <p:txBody>
          <a:bodyPr/>
          <a:lstStyle>
            <a:lvl1pPr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2668" y="3065885"/>
            <a:ext cx="635587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Мой опыт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2668" y="3505364"/>
            <a:ext cx="6355879" cy="65955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Описание опыта в одну или несколько строк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5222668" y="4890977"/>
            <a:ext cx="6355879" cy="443852"/>
          </a:xfrm>
        </p:spPr>
        <p:txBody>
          <a:bodyPr/>
          <a:lstStyle>
            <a:lvl1pPr>
              <a:defRPr lang="ru-RU" sz="2400" b="0" i="0" kern="12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О себе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5222668" y="5334497"/>
            <a:ext cx="6355879" cy="659551"/>
          </a:xfrm>
        </p:spPr>
        <p:txBody>
          <a:bodyPr/>
          <a:lstStyle>
            <a:lvl1pPr marL="457200" indent="-457200">
              <a:defRPr lang="ru-RU" sz="1800" b="0" i="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/>
              <a:t>Несколько фактов о себе в одну или несколько строк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1104900"/>
            <a:ext cx="4119408" cy="52451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2000" dirty="0">
                <a:ea typeface="+mn-ea"/>
              </a:defRPr>
            </a:lvl1pPr>
          </a:lstStyle>
          <a:p>
            <a:pPr lvl="0" algn="ctr"/>
            <a:r>
              <a:rPr lang="ru-RU" dirty="0"/>
              <a:t>Фотография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1816658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11168062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3916299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контент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4984" y="1104900"/>
            <a:ext cx="563469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4983" y="1544379"/>
            <a:ext cx="5634699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r>
              <a:rPr lang="en-US" dirty="0"/>
              <a:t> </a:t>
            </a:r>
            <a:r>
              <a:rPr lang="ru-RU" dirty="0"/>
              <a:t>и контентом</a:t>
            </a:r>
            <a:endParaRPr lang="en-RU" dirty="0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224983" y="2215690"/>
            <a:ext cx="56347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224983" y="3409434"/>
            <a:ext cx="56347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4117708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dirty="0">
                <a:solidFill>
                  <a:srgbClr val="FF0000"/>
                </a:solidFill>
                <a:ea typeface="+mn-ea"/>
              </a:defRPr>
            </a:lvl1pPr>
          </a:lstStyle>
          <a:p>
            <a:pPr lvl="0" algn="ctr"/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4007336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2 колонки</a:t>
            </a:r>
            <a:endParaRPr lang="en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172200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515938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2200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2642446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8A5FD2-4221-41D9-B508-732D5C8199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6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9" y="1104900"/>
            <a:ext cx="3234026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9" y="1544379"/>
            <a:ext cx="3234026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51" y="1104900"/>
            <a:ext cx="325120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51" y="1544379"/>
            <a:ext cx="3251200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8059738" y="1104900"/>
            <a:ext cx="352958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8059738" y="1544379"/>
            <a:ext cx="3529589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32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3 колонки</a:t>
            </a:r>
            <a:endParaRPr lang="en-RU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515939" y="2215690"/>
            <a:ext cx="3234026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3" hasCustomPrompt="1"/>
          </p:nvPr>
        </p:nvSpPr>
        <p:spPr>
          <a:xfrm>
            <a:off x="515939" y="3409434"/>
            <a:ext cx="3234026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4279251" y="2215690"/>
            <a:ext cx="32512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5" hasCustomPrompt="1"/>
          </p:nvPr>
        </p:nvSpPr>
        <p:spPr>
          <a:xfrm>
            <a:off x="4279251" y="3409434"/>
            <a:ext cx="32512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36" hasCustomPrompt="1"/>
          </p:nvPr>
        </p:nvSpPr>
        <p:spPr>
          <a:xfrm>
            <a:off x="8059737" y="2215690"/>
            <a:ext cx="352959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8059737" y="3409434"/>
            <a:ext cx="352959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590067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заголовк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50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AE89D33F-28CF-417A-B627-FCE643CE3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161991"/>
            <a:ext cx="10759604" cy="29048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accent6"/>
                </a:solidFill>
                <a:ea typeface="MTS Text" panose="020B0306020102020303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Рубрикатор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97165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85912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12308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5">
            <a:extLst>
              <a:ext uri="{FF2B5EF4-FFF2-40B4-BE49-F238E27FC236}">
                <a16:creationId xmlns:a16="http://schemas.microsoft.com/office/drawing/2014/main" id="{9DB5E251-F60A-72D0-BAD2-1FB2711EC1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563" y="4088242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535D68CC-7CD2-A79A-E5F3-DB9574E69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63" y="4463777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63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73566D6-4816-EFF8-17D7-AB6F98F28B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61540" y="4089246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600208F0-78F3-84AE-C4E4-3EA276979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4464781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3433862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2 (+иконк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1BF843B6-34BF-3082-21C0-3088154C01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563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E7838CAB-0F88-4F80-900D-69976A1E6A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4845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555764E7-A5ED-4F44-A1AC-57015528E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4845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958C07CD-2833-5175-7FFE-DE5882D9FFD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74845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FF8765E0-FF19-299F-1AD6-3A08ACBFA8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38D44D88-D18E-C09F-AA7F-F8FAE81646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7563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68E94CE1-9F71-1809-102F-8B28F19475F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7563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D8BD6A01-24A9-EA19-EC98-BA74089FD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4845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25FB8D0F-E23F-1C5D-2ACD-228867125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4845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2C0C9042-A59F-8FB4-9710-9F104F1C74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4845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86862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568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6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537286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537286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9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605510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605510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1024846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8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126150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126150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0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45114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4516556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2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1318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3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13690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2" y="58773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1540" y="5877354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562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2326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72288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BB102-9BFF-7E2C-FABE-DB89EF68C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7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897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869C62F-906F-DC64-93B0-A34D3B92B3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475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781EE23-3A16-BF5A-AD40-F129CD6DD8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475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8D95B08-4685-5618-C299-01B45B847B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475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B115E02-261C-BBED-9AC8-08F8E1D4E9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475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94B6E2-0961-3B2C-E160-3910277EFF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475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5D4CF19-F69A-F9A0-572F-B40D3D2CFC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475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5EAB34-0B51-5E9E-5687-5DCE41460E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5273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A5E1103-4169-2E1C-C574-0D19B0EA58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65273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793CF08-12DC-41CE-C19C-18CDE6C88E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65273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39B90AD-837F-CDE0-AF18-BD0CFD0B690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5273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22B66DF-CDAD-C588-AB07-A0AB584A6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5273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9207DBD-A1C7-4E82-5FEC-D0CB99D8F8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5273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4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86314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1699E87-5431-F121-C5D5-293FEC085C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1" name="Таблица 7">
            <a:extLst>
              <a:ext uri="{FF2B5EF4-FFF2-40B4-BE49-F238E27FC236}">
                <a16:creationId xmlns:a16="http://schemas.microsoft.com/office/drawing/2014/main" id="{7B4875DA-860C-84F6-6561-C9F8F8C0B54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171852"/>
            <a:ext cx="11145134" cy="5124654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062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A86975-4688-8C82-B576-8F5D6EEF8A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0572" y="1346200"/>
            <a:ext cx="4099655" cy="4536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вводное слово об</a:t>
            </a:r>
            <a:r>
              <a:rPr lang="en-US" dirty="0"/>
              <a:t> </a:t>
            </a:r>
            <a:r>
              <a:rPr lang="ru-RU" dirty="0"/>
              <a:t>информации в таблице</a:t>
            </a:r>
            <a:endParaRPr lang="en-RU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14F750F-20DE-16F5-D090-E9A153D15B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269506"/>
            <a:ext cx="6345265" cy="4896343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241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95F1D9D-91AD-6231-617E-B392C87568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1271457"/>
            <a:ext cx="10435754" cy="453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</a:t>
            </a:r>
            <a:br>
              <a:rPr lang="ru-RU" dirty="0"/>
            </a:br>
            <a:r>
              <a:rPr lang="ru-RU" dirty="0"/>
              <a:t>вводное слово об информации в таблице</a:t>
            </a:r>
            <a:endParaRPr lang="en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474E9D-0942-6675-B4AF-7640B2C7C5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5938" y="2183907"/>
            <a:ext cx="11145134" cy="3976342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144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D6C018-E573-46FD-942F-80333436E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9B1AB9-AD95-4F9C-9B0A-FFF5994BD7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spcBef>
                <a:spcPts val="300"/>
              </a:spcBef>
              <a:defRPr lang="ru-RU" sz="20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bg2">
                    <a:lumMod val="90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3635960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3352800"/>
            <a:ext cx="2671763" cy="2743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AD2AB-89E8-479F-B0D3-F94B327B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31DCA6-4AE6-2AA2-DC64-B626BBBA3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48" y="3201207"/>
            <a:ext cx="5671053" cy="264180"/>
          </a:xfrm>
        </p:spPr>
        <p:txBody>
          <a:bodyPr lIns="0" anchor="ctr"/>
          <a:lstStyle>
            <a:lvl1pPr>
              <a:defRPr sz="1800" b="0" i="0">
                <a:solidFill>
                  <a:schemeClr val="accent2">
                    <a:lumMod val="75000"/>
                  </a:schemeClr>
                </a:solidFill>
                <a:latin typeface="+mn-lt"/>
                <a:ea typeface="MTS Wide Medium" panose="020B0306020102020303" pitchFamily="34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4821DB-37BF-DE93-3A14-2AAEF8A29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149" y="2359963"/>
            <a:ext cx="5671052" cy="818663"/>
          </a:xfrm>
        </p:spPr>
        <p:txBody>
          <a:bodyPr anchor="b"/>
          <a:lstStyle>
            <a:lvl1pPr>
              <a:lnSpc>
                <a:spcPct val="80000"/>
              </a:lnSpc>
              <a:defRPr cap="none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ФИ спикера</a:t>
            </a:r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01149" y="3929789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01149" y="4447941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20157C01-83CD-0D93-4CDA-5DD550C8AE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78699" y="1400176"/>
            <a:ext cx="4398947" cy="4362450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Вставьте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09C0F2-E145-4E45-AE0D-5B86F1AC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9618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7022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9618" y="4631781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9618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 userDrawn="1"/>
        </p:nvCxnSpPr>
        <p:spPr>
          <a:xfrm>
            <a:off x="507377" y="3345803"/>
            <a:ext cx="0" cy="275019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9368B1-592F-4D17-A8E1-8A5A135620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8" y="671256"/>
            <a:ext cx="10646027" cy="292517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8E49F-55E7-BFC3-41C0-88BD23A9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93775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b="0" i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defRPr>
            </a:lvl1pPr>
          </a:lstStyle>
          <a:p>
            <a:pPr defTabSz="430123"/>
            <a:fld id="{A7E88AC1-0904-3C47-875C-3F6E82802988}" type="slidenum">
              <a:rPr lang="en-RU" smtClean="0"/>
              <a:pPr defTabSz="430123"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2547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92" r:id="rId2"/>
    <p:sldLayoutId id="2147483893" r:id="rId3"/>
    <p:sldLayoutId id="2147483879" r:id="rId4"/>
    <p:sldLayoutId id="2147483891" r:id="rId5"/>
    <p:sldLayoutId id="2147483868" r:id="rId6"/>
    <p:sldLayoutId id="2147483882" r:id="rId7"/>
    <p:sldLayoutId id="2147483880" r:id="rId8"/>
    <p:sldLayoutId id="2147483901" r:id="rId9"/>
    <p:sldLayoutId id="2147483902" r:id="rId10"/>
    <p:sldLayoutId id="2147483903" r:id="rId11"/>
    <p:sldLayoutId id="2147483904" r:id="rId12"/>
    <p:sldLayoutId id="2147483905" r:id="rId13"/>
    <p:sldLayoutId id="2147483907" r:id="rId14"/>
    <p:sldLayoutId id="2147483908" r:id="rId15"/>
  </p:sldLayoutIdLst>
  <p:hf hdr="0" ftr="0" dt="0"/>
  <p:txStyles>
    <p:titleStyle>
      <a:lvl1pPr algn="l" defTabSz="967502" rtl="0" eaLnBrk="1" latinLnBrk="0" hangingPunct="1">
        <a:spcBef>
          <a:spcPct val="0"/>
        </a:spcBef>
        <a:buNone/>
        <a:defRPr lang="ru-RU" sz="5400" b="0" i="0" kern="1200" cap="all" spc="-71" baseline="0" dirty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480" userDrawn="1">
          <p15:clr>
            <a:srgbClr val="F26B43"/>
          </p15:clr>
        </p15:guide>
        <p15:guide id="30" orient="horz" pos="672" userDrawn="1">
          <p15:clr>
            <a:srgbClr val="F26B43"/>
          </p15:clr>
        </p15:guide>
        <p15:guide id="31" orient="horz" pos="768" userDrawn="1">
          <p15:clr>
            <a:srgbClr val="F26B43"/>
          </p15:clr>
        </p15:guide>
        <p15:guide id="32" orient="horz" pos="960" userDrawn="1">
          <p15:clr>
            <a:srgbClr val="F26B43"/>
          </p15:clr>
        </p15:guide>
        <p15:guide id="33" orient="horz" pos="1056" userDrawn="1">
          <p15:clr>
            <a:srgbClr val="F26B43"/>
          </p15:clr>
        </p15:guide>
        <p15:guide id="34" orient="horz" pos="1248" userDrawn="1">
          <p15:clr>
            <a:srgbClr val="F26B43"/>
          </p15:clr>
        </p15:guide>
        <p15:guide id="35" orient="horz" pos="1344" userDrawn="1">
          <p15:clr>
            <a:srgbClr val="F26B43"/>
          </p15:clr>
        </p15:guide>
        <p15:guide id="36" orient="horz" pos="1536" userDrawn="1">
          <p15:clr>
            <a:srgbClr val="F26B43"/>
          </p15:clr>
        </p15:guide>
        <p15:guide id="37" orient="horz" pos="1632" userDrawn="1">
          <p15:clr>
            <a:srgbClr val="F26B43"/>
          </p15:clr>
        </p15:guide>
        <p15:guide id="38" orient="horz" pos="1824" userDrawn="1">
          <p15:clr>
            <a:srgbClr val="F26B43"/>
          </p15:clr>
        </p15:guide>
        <p15:guide id="39" orient="horz" pos="1920" userDrawn="1">
          <p15:clr>
            <a:srgbClr val="F26B43"/>
          </p15:clr>
        </p15:guide>
        <p15:guide id="40" orient="horz" pos="2112" userDrawn="1">
          <p15:clr>
            <a:srgbClr val="F26B43"/>
          </p15:clr>
        </p15:guide>
        <p15:guide id="41" orient="horz" pos="2208" userDrawn="1">
          <p15:clr>
            <a:srgbClr val="F26B43"/>
          </p15:clr>
        </p15:guide>
        <p15:guide id="42" orient="horz" pos="2400" userDrawn="1">
          <p15:clr>
            <a:srgbClr val="F26B43"/>
          </p15:clr>
        </p15:guide>
        <p15:guide id="43" orient="horz" pos="2496" userDrawn="1">
          <p15:clr>
            <a:srgbClr val="F26B43"/>
          </p15:clr>
        </p15:guide>
        <p15:guide id="44" orient="horz" pos="2688" userDrawn="1">
          <p15:clr>
            <a:srgbClr val="F26B43"/>
          </p15:clr>
        </p15:guide>
        <p15:guide id="45" orient="horz" pos="2784" userDrawn="1">
          <p15:clr>
            <a:srgbClr val="F26B43"/>
          </p15:clr>
        </p15:guide>
        <p15:guide id="46" orient="horz" pos="2976" userDrawn="1">
          <p15:clr>
            <a:srgbClr val="F26B43"/>
          </p15:clr>
        </p15:guide>
        <p15:guide id="47" orient="horz" pos="3072" userDrawn="1">
          <p15:clr>
            <a:srgbClr val="F26B43"/>
          </p15:clr>
        </p15:guide>
        <p15:guide id="48" orient="horz" pos="3264" userDrawn="1">
          <p15:clr>
            <a:srgbClr val="F26B43"/>
          </p15:clr>
        </p15:guide>
        <p15:guide id="49" orient="horz" pos="3360" userDrawn="1">
          <p15:clr>
            <a:srgbClr val="F26B43"/>
          </p15:clr>
        </p15:guide>
        <p15:guide id="50" orient="horz" pos="3552" userDrawn="1">
          <p15:clr>
            <a:srgbClr val="F26B43"/>
          </p15:clr>
        </p15:guide>
        <p15:guide id="51" orient="horz" pos="3648" userDrawn="1">
          <p15:clr>
            <a:srgbClr val="F26B43"/>
          </p15:clr>
        </p15:guide>
        <p15:guide id="52" orient="horz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724521"/>
            <a:ext cx="11160125" cy="3585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74208-60C5-6FF5-D170-972CF8BF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722703"/>
            <a:ext cx="11160124" cy="4622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F4EA691-3489-412A-83F4-8E85FA04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098D5-EA51-E05E-6217-545530327DB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59" r:id="rId2"/>
    <p:sldLayoutId id="2147483896" r:id="rId3"/>
    <p:sldLayoutId id="2147483897" r:id="rId4"/>
    <p:sldLayoutId id="2147483898" r:id="rId5"/>
    <p:sldLayoutId id="2147483895" r:id="rId6"/>
    <p:sldLayoutId id="2147483862" r:id="rId7"/>
    <p:sldLayoutId id="2147483885" r:id="rId8"/>
    <p:sldLayoutId id="2147483899" r:id="rId9"/>
    <p:sldLayoutId id="2147483886" r:id="rId10"/>
    <p:sldLayoutId id="2147483887" r:id="rId11"/>
    <p:sldLayoutId id="2147483889" r:id="rId12"/>
    <p:sldLayoutId id="2147483888" r:id="rId13"/>
    <p:sldLayoutId id="2147483890" r:id="rId14"/>
    <p:sldLayoutId id="2147483869" r:id="rId15"/>
    <p:sldLayoutId id="2147483876" r:id="rId16"/>
    <p:sldLayoutId id="2147483878" r:id="rId17"/>
    <p:sldLayoutId id="2147483877" r:id="rId18"/>
    <p:sldLayoutId id="2147483881" r:id="rId19"/>
  </p:sldLayoutIdLst>
  <p:hf hdr="0" ftr="0" dt="0"/>
  <p:txStyles>
    <p:titleStyle>
      <a:lvl1pPr algn="l" defTabSz="967502" rtl="0" eaLnBrk="1" latinLnBrk="0" hangingPunct="1">
        <a:lnSpc>
          <a:spcPct val="90000"/>
        </a:lnSpc>
        <a:spcBef>
          <a:spcPct val="0"/>
        </a:spcBef>
        <a:buNone/>
        <a:defRPr lang="ru-RU" sz="3200" b="0" i="0" kern="1200" cap="none" spc="107" baseline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3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320" userDrawn="1">
          <p15:clr>
            <a:srgbClr val="F26B43"/>
          </p15:clr>
        </p15:guide>
        <p15:guide id="30" orient="horz" pos="696" userDrawn="1">
          <p15:clr>
            <a:srgbClr val="F26B43"/>
          </p15:clr>
        </p15:guide>
        <p15:guide id="31" orient="horz" pos="792" userDrawn="1">
          <p15:clr>
            <a:srgbClr val="F26B43"/>
          </p15:clr>
        </p15:guide>
        <p15:guide id="32" orient="horz" pos="1168" userDrawn="1">
          <p15:clr>
            <a:srgbClr val="F26B43"/>
          </p15:clr>
        </p15:guide>
        <p15:guide id="33" orient="horz" pos="1264" userDrawn="1">
          <p15:clr>
            <a:srgbClr val="F26B43"/>
          </p15:clr>
        </p15:guide>
        <p15:guide id="34" orient="horz" pos="1661" userDrawn="1">
          <p15:clr>
            <a:srgbClr val="F26B43"/>
          </p15:clr>
        </p15:guide>
        <p15:guide id="35" orient="horz" pos="1736" userDrawn="1">
          <p15:clr>
            <a:srgbClr val="F26B43"/>
          </p15:clr>
        </p15:guide>
        <p15:guide id="36" orient="horz" pos="2112" userDrawn="1">
          <p15:clr>
            <a:srgbClr val="F26B43"/>
          </p15:clr>
        </p15:guide>
        <p15:guide id="37" orient="horz" pos="2208" userDrawn="1">
          <p15:clr>
            <a:srgbClr val="F26B43"/>
          </p15:clr>
        </p15:guide>
        <p15:guide id="38" orient="horz" pos="2584" userDrawn="1">
          <p15:clr>
            <a:srgbClr val="F26B43"/>
          </p15:clr>
        </p15:guide>
        <p15:guide id="39" orient="horz" pos="2680" userDrawn="1">
          <p15:clr>
            <a:srgbClr val="F26B43"/>
          </p15:clr>
        </p15:guide>
        <p15:guide id="40" orient="horz" pos="3056" userDrawn="1">
          <p15:clr>
            <a:srgbClr val="F26B43"/>
          </p15:clr>
        </p15:guide>
        <p15:guide id="41" orient="horz" pos="3152" userDrawn="1">
          <p15:clr>
            <a:srgbClr val="F26B43"/>
          </p15:clr>
        </p15:guide>
        <p15:guide id="42" orient="horz" pos="3528" userDrawn="1">
          <p15:clr>
            <a:srgbClr val="F26B43"/>
          </p15:clr>
        </p15:guide>
        <p15:guide id="43" orient="horz" pos="3624" userDrawn="1">
          <p15:clr>
            <a:srgbClr val="F26B43"/>
          </p15:clr>
        </p15:guide>
        <p15:guide id="44" orient="horz" pos="40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redhat.com/browse/DBZ-9055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habr.com/ru/companies/otus/articles/494784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en.wikipedia.org/wiki/Change_data_capture/" TargetMode="External"/><Relationship Id="rId4" Type="http://schemas.openxmlformats.org/officeDocument/2006/relationships/hyperlink" Target="https://blog.nashtechglobal.com/streaming-data-with-log-based-cdc-using-debezium-kafka-and-ksql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postgres-operato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kafka-connectors/transforms/current/setschemametadata.html#setschemametadata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loco/debezium-smts?tab=readme-ov-file#setbeforeandaftername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23894" y="872066"/>
            <a:ext cx="7719439" cy="4461934"/>
          </a:xfrm>
        </p:spPr>
        <p:txBody>
          <a:bodyPr/>
          <a:lstStyle/>
          <a:p>
            <a:r>
              <a:rPr lang="en-US" sz="4000" dirty="0" err="1"/>
              <a:t>Debezium</a:t>
            </a:r>
            <a:r>
              <a:rPr lang="en-US" sz="4000" dirty="0"/>
              <a:t> </a:t>
            </a:r>
            <a:r>
              <a:rPr lang="ru-RU" sz="4000" dirty="0"/>
              <a:t>и </a:t>
            </a:r>
            <a:r>
              <a:rPr lang="en-US" sz="4000" dirty="0"/>
              <a:t>PostgreSQL </a:t>
            </a:r>
            <a:r>
              <a:rPr lang="ru-RU" sz="4000" dirty="0"/>
              <a:t>после </a:t>
            </a:r>
            <a:r>
              <a:rPr lang="en-US" sz="4000" dirty="0"/>
              <a:t>happy-path: </a:t>
            </a:r>
            <a:br>
              <a:rPr lang="ru-RU" sz="4000" dirty="0"/>
            </a:br>
            <a:r>
              <a:rPr lang="ru-RU" sz="4000" dirty="0"/>
              <a:t>какие проблемы ждут в </a:t>
            </a:r>
            <a:r>
              <a:rPr lang="ru-RU" sz="4000" dirty="0" err="1"/>
              <a:t>проде</a:t>
            </a:r>
            <a:r>
              <a:rPr lang="ru-RU" sz="4000" dirty="0"/>
              <a:t> и как их решать</a:t>
            </a:r>
            <a:br>
              <a:rPr lang="ru-RU" sz="4000" dirty="0"/>
            </a:b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8584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10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28057" y="4913019"/>
            <a:ext cx="7049194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2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11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2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12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45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 err="1"/>
              <a:t>s</a:t>
            </a:r>
            <a:r>
              <a:rPr lang="en-US" sz="1800" dirty="0" err="1"/>
              <a:t>napshot.mode</a:t>
            </a:r>
            <a:r>
              <a:rPr lang="en-US" sz="1800" dirty="0"/>
              <a:t>=INITIAL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793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14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8A4EF-1FFD-0A49-9AA1-782DE9D6B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42158-B8F2-5F49-9E3E-9C4D0E992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800" dirty="0"/>
              <a:t>Создать новый слот и публикацию рядом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snapshot.mode</a:t>
            </a:r>
            <a:r>
              <a:rPr lang="en-US" sz="1800" dirty="0"/>
              <a:t>=INITIAL_ALWAYS &amp; ALTER PUBLICATION {name}</a:t>
            </a:r>
            <a:r>
              <a:rPr lang="ru-RU" sz="1800" dirty="0"/>
              <a:t> </a:t>
            </a:r>
            <a:r>
              <a:rPr lang="en-US" sz="1800" dirty="0"/>
              <a:t>ADD TABLE {table}; &amp; </a:t>
            </a:r>
            <a:r>
              <a:rPr lang="ru-RU" sz="1800" dirty="0"/>
              <a:t>рестарт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565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502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Запускать </a:t>
            </a:r>
            <a:r>
              <a:rPr lang="ru-RU" sz="1600" dirty="0" err="1"/>
              <a:t>снепшоты</a:t>
            </a:r>
            <a:r>
              <a:rPr lang="ru-RU" sz="1600" dirty="0"/>
              <a:t> самостоятельно по нужному подмножеству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34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18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367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16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194510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snapshot.mode</a:t>
            </a:r>
            <a:r>
              <a:rPr lang="en-US" sz="1600" dirty="0"/>
              <a:t>=INITIAL </a:t>
            </a:r>
            <a:r>
              <a:rPr lang="ru-RU" sz="1600" dirty="0"/>
              <a:t>или</a:t>
            </a:r>
            <a:r>
              <a:rPr lang="en-US" sz="1600" dirty="0"/>
              <a:t> </a:t>
            </a:r>
            <a:r>
              <a:rPr lang="en-US" sz="1600" dirty="0" err="1"/>
              <a:t>snapshot.mode</a:t>
            </a:r>
            <a:r>
              <a:rPr lang="en-US" sz="1600" dirty="0"/>
              <a:t>=NO_DATA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сигналы (</a:t>
            </a:r>
            <a:r>
              <a:rPr lang="en-US" sz="1600" dirty="0" err="1"/>
              <a:t>kafka</a:t>
            </a:r>
            <a:r>
              <a:rPr lang="en-US" sz="1600" dirty="0"/>
              <a:t>, </a:t>
            </a:r>
            <a:r>
              <a:rPr lang="en-US" sz="1600" dirty="0" err="1"/>
              <a:t>jmx</a:t>
            </a:r>
            <a:r>
              <a:rPr lang="en-US" sz="1600" dirty="0"/>
              <a:t>, source, custom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59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21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8ACEAC5-1C86-534D-B215-A7163E77167E}"/>
              </a:ext>
            </a:extLst>
          </p:cNvPr>
          <p:cNvSpPr/>
          <p:nvPr/>
        </p:nvSpPr>
        <p:spPr>
          <a:xfrm>
            <a:off x="515938" y="2858272"/>
            <a:ext cx="3482484" cy="142278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5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8ACEAC5-1C86-534D-B215-A7163E77167E}"/>
              </a:ext>
            </a:extLst>
          </p:cNvPr>
          <p:cNvSpPr/>
          <p:nvPr/>
        </p:nvSpPr>
        <p:spPr>
          <a:xfrm>
            <a:off x="515938" y="4247764"/>
            <a:ext cx="10091102" cy="69830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5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C4B2D-3078-5949-887E-62B513FAA0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D23392-5318-8947-9350-317F838B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6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После выполнения </a:t>
            </a:r>
            <a:r>
              <a:rPr lang="ru-RU" sz="1800" dirty="0" err="1"/>
              <a:t>снепшота</a:t>
            </a:r>
            <a:r>
              <a:rPr lang="ru-RU" sz="1800" dirty="0"/>
              <a:t> </a:t>
            </a:r>
            <a:r>
              <a:rPr lang="ru-RU" sz="1800" dirty="0" err="1"/>
              <a:t>стриминг</a:t>
            </a:r>
            <a:r>
              <a:rPr lang="ru-RU" sz="1800" dirty="0"/>
              <a:t> данных не продолжается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Обновиться до </a:t>
            </a:r>
            <a:r>
              <a:rPr lang="en-US" sz="1600" dirty="0"/>
              <a:t>&gt;3.1.2.Final</a:t>
            </a:r>
            <a:r>
              <a:rPr lang="ru-RU" sz="1600" dirty="0"/>
              <a:t> (Баг: </a:t>
            </a:r>
            <a:r>
              <a:rPr lang="en-US" sz="1600" dirty="0">
                <a:hlinkClick r:id="rId3"/>
              </a:rPr>
              <a:t>DBZ-9055</a:t>
            </a:r>
            <a:r>
              <a:rPr lang="ru-RU" sz="1600" dirty="0"/>
              <a:t>)</a:t>
            </a: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 </a:t>
            </a:r>
            <a:r>
              <a:rPr lang="ru-RU" dirty="0" err="1"/>
              <a:t>снепшота</a:t>
            </a:r>
            <a:r>
              <a:rPr lang="ru-RU" dirty="0"/>
              <a:t> не запускается </a:t>
            </a:r>
            <a:r>
              <a:rPr lang="ru-RU" dirty="0" err="1"/>
              <a:t>стриминг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3015450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5BAD-3D05-2B4E-8BD8-33E124E648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E1A84-B2FD-0B4C-8018-0083BEA826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6F8DAA5-6D73-8140-87EF-600B8D5848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4739"/>
          <a:stretch>
            <a:fillRect/>
          </a:stretch>
        </p:blipFill>
        <p:spPr bwMode="auto">
          <a:xfrm>
            <a:off x="515938" y="1104900"/>
            <a:ext cx="11168062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0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6F8DAA5-6D73-8140-87EF-600B8D5848D5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" r="4739"/>
          <a:stretch>
            <a:fillRect/>
          </a:stretch>
        </p:blipFill>
        <p:spPr bwMode="auto">
          <a:xfrm>
            <a:off x="515938" y="1104900"/>
            <a:ext cx="11168062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8F273F2D-9431-1546-8C7B-67B4F6C39D0F}"/>
              </a:ext>
            </a:extLst>
          </p:cNvPr>
          <p:cNvSpPr/>
          <p:nvPr/>
        </p:nvSpPr>
        <p:spPr>
          <a:xfrm>
            <a:off x="3031962" y="4531781"/>
            <a:ext cx="1937971" cy="438152"/>
          </a:xfrm>
          <a:prstGeom prst="frame">
            <a:avLst>
              <a:gd name="adj1" fmla="val 55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776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28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2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228ADB78-0FFB-F34E-861C-CA57BAE28753}"/>
              </a:ext>
            </a:extLst>
          </p:cNvPr>
          <p:cNvSpPr/>
          <p:nvPr/>
        </p:nvSpPr>
        <p:spPr>
          <a:xfrm>
            <a:off x="3988689" y="2025647"/>
            <a:ext cx="1599311" cy="438152"/>
          </a:xfrm>
          <a:prstGeom prst="frame">
            <a:avLst>
              <a:gd name="adj1" fmla="val 55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83412925-8DC9-8045-81C8-0BEBA30E847B}"/>
              </a:ext>
            </a:extLst>
          </p:cNvPr>
          <p:cNvSpPr/>
          <p:nvPr/>
        </p:nvSpPr>
        <p:spPr>
          <a:xfrm>
            <a:off x="5600700" y="3070400"/>
            <a:ext cx="3788833" cy="1526999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054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3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245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30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8" name="Picture 2" descr="6.2. Visibility Map :: Hironobu SUZUKI @ InterDB">
            <a:extLst>
              <a:ext uri="{FF2B5EF4-FFF2-40B4-BE49-F238E27FC236}">
                <a16:creationId xmlns:a16="http://schemas.microsoft.com/office/drawing/2014/main" id="{2F8DEF9F-E7A8-5341-9008-76D5ACA1A75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8" t="-143" r="21241" b="-1612"/>
          <a:stretch/>
        </p:blipFill>
        <p:spPr bwMode="auto">
          <a:xfrm>
            <a:off x="3433233" y="980893"/>
            <a:ext cx="5325533" cy="541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D4B6F4EC-7E94-944A-85A2-A841D4CD2651}"/>
              </a:ext>
            </a:extLst>
          </p:cNvPr>
          <p:cNvSpPr/>
          <p:nvPr/>
        </p:nvSpPr>
        <p:spPr>
          <a:xfrm>
            <a:off x="5880101" y="1681867"/>
            <a:ext cx="3221566" cy="1577799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2588C83-6D70-8D49-987F-50CABA7CF63B}"/>
              </a:ext>
            </a:extLst>
          </p:cNvPr>
          <p:cNvSpPr/>
          <p:nvPr/>
        </p:nvSpPr>
        <p:spPr>
          <a:xfrm>
            <a:off x="5753101" y="4350108"/>
            <a:ext cx="3162300" cy="1669692"/>
          </a:xfrm>
          <a:prstGeom prst="frame">
            <a:avLst>
              <a:gd name="adj1" fmla="val 2212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D6FF1793-5964-0B4C-A3EE-36FA3ABFFC24}"/>
              </a:ext>
            </a:extLst>
          </p:cNvPr>
          <p:cNvSpPr/>
          <p:nvPr/>
        </p:nvSpPr>
        <p:spPr>
          <a:xfrm>
            <a:off x="3920067" y="2433642"/>
            <a:ext cx="1803400" cy="368825"/>
          </a:xfrm>
          <a:prstGeom prst="frame">
            <a:avLst>
              <a:gd name="adj1" fmla="val 67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C434E9A0-72B7-6742-86C2-C6123BBE900F}"/>
              </a:ext>
            </a:extLst>
          </p:cNvPr>
          <p:cNvSpPr/>
          <p:nvPr/>
        </p:nvSpPr>
        <p:spPr>
          <a:xfrm>
            <a:off x="3754967" y="1720812"/>
            <a:ext cx="1803400" cy="368825"/>
          </a:xfrm>
          <a:prstGeom prst="frame">
            <a:avLst>
              <a:gd name="adj1" fmla="val 6739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408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INCREMENTAL </a:t>
            </a:r>
            <a:r>
              <a:rPr lang="ru-RU" sz="1600" dirty="0" err="1"/>
              <a:t>снепшот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Работает только с типом </a:t>
            </a:r>
            <a:r>
              <a:rPr lang="en-US" sz="1600" dirty="0">
                <a:solidFill>
                  <a:schemeClr val="accent6"/>
                </a:solidFill>
              </a:rPr>
              <a:t>source</a:t>
            </a:r>
            <a:endParaRPr lang="ru-RU" sz="16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46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C27B-E2C4-A44F-B0DB-140D046D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3165185"/>
            <a:ext cx="10607040" cy="112452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266F4B9-2210-3243-B9D6-8742A04441FB}"/>
              </a:ext>
            </a:extLst>
          </p:cNvPr>
          <p:cNvSpPr/>
          <p:nvPr/>
        </p:nvSpPr>
        <p:spPr>
          <a:xfrm>
            <a:off x="4962363" y="3727448"/>
            <a:ext cx="2053579" cy="428915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33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290" name="Picture 2" descr="DBLog — общий фреймворк для Change Data Capture / Хабр">
            <a:extLst>
              <a:ext uri="{FF2B5EF4-FFF2-40B4-BE49-F238E27FC236}">
                <a16:creationId xmlns:a16="http://schemas.microsoft.com/office/drawing/2014/main" id="{D1E2F5F2-66FF-EA4A-A8D4-39524372A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4" t="2928" r="19931"/>
          <a:stretch/>
        </p:blipFill>
        <p:spPr bwMode="auto">
          <a:xfrm>
            <a:off x="893311" y="1233775"/>
            <a:ext cx="5202689" cy="439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4E8BB-9981-274B-A78A-6AD7EE99CFAD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https://habr.com/ru/companies/otus/articles/494784/</a:t>
            </a:r>
            <a:endParaRPr lang="en-US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3164A-DF6A-E94E-8122-DF11A052DAE9}"/>
              </a:ext>
            </a:extLst>
          </p:cNvPr>
          <p:cNvSpPr txBox="1"/>
          <p:nvPr/>
        </p:nvSpPr>
        <p:spPr>
          <a:xfrm>
            <a:off x="7297601" y="3241963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600" dirty="0">
                <a:latin typeface="+mj-lt"/>
              </a:rPr>
              <a:t>Размер </a:t>
            </a:r>
            <a:r>
              <a:rPr lang="ru-RU" sz="1600" dirty="0" err="1">
                <a:latin typeface="+mj-lt"/>
              </a:rPr>
              <a:t>чанка</a:t>
            </a:r>
            <a:r>
              <a:rPr lang="ru-RU" sz="1600" dirty="0">
                <a:latin typeface="+mj-lt"/>
              </a:rPr>
              <a:t>: 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+mj-lt"/>
              </a:rPr>
              <a:t>incremental.snapshot.chunk.size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441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C148-DDE8-694D-A4A9-4C9C240ED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5A3FD-2337-1D43-A2E1-8C2B0044D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версии </a:t>
            </a:r>
            <a:r>
              <a:rPr lang="en-US" sz="1600" dirty="0" err="1"/>
              <a:t>debezium</a:t>
            </a:r>
            <a:r>
              <a:rPr lang="en-US" sz="1600" dirty="0"/>
              <a:t> 2.2 </a:t>
            </a:r>
            <a:r>
              <a:rPr lang="ru-RU" sz="1600" dirty="0"/>
              <a:t>есть возможность в сигналах использовать </a:t>
            </a:r>
            <a:r>
              <a:rPr lang="en-US" sz="1600" dirty="0" err="1"/>
              <a:t>surrogate.key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786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B7D2B-C8CF-0448-8FC2-648A2D1C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34" y="2882034"/>
            <a:ext cx="10274531" cy="109393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A4715C7-7CBB-4340-9549-2A9463AED0AF}"/>
              </a:ext>
            </a:extLst>
          </p:cNvPr>
          <p:cNvSpPr/>
          <p:nvPr/>
        </p:nvSpPr>
        <p:spPr>
          <a:xfrm>
            <a:off x="8694777" y="3298535"/>
            <a:ext cx="2128394" cy="43388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9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1CE21-AFD5-F444-8BBF-7252F19526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1FCF3-E4C3-4B46-8553-4BC6105DD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Реализовать </a:t>
            </a:r>
            <a:r>
              <a:rPr lang="ru-RU" sz="1600" dirty="0" err="1"/>
              <a:t>кастомную</a:t>
            </a:r>
            <a:r>
              <a:rPr lang="ru-RU" sz="1600" dirty="0"/>
              <a:t> логику снятия </a:t>
            </a:r>
            <a:r>
              <a:rPr lang="ru-RU" sz="1600" dirty="0" err="1"/>
              <a:t>снепшота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другие готовые решения (</a:t>
            </a:r>
            <a:r>
              <a:rPr lang="en-US" sz="1600" dirty="0"/>
              <a:t>e.g. Apache </a:t>
            </a:r>
            <a:r>
              <a:rPr lang="en-US" sz="1600" dirty="0" err="1"/>
              <a:t>Flink</a:t>
            </a:r>
            <a:r>
              <a:rPr lang="en-US" sz="1600" dirty="0"/>
              <a:t> CDC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82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D7D1-EDF2-074A-927D-758AF40DE1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B134C-65F5-3C45-9937-B40D84FDF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</a:t>
            </a:fld>
            <a:endParaRPr lang="en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DEC1351-3A92-5349-8C66-E8D5C979EE4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" b="107"/>
          <a:stretch>
            <a:fillRect/>
          </a:stretch>
        </p:blipFill>
        <p:spPr bwMode="auto">
          <a:xfrm>
            <a:off x="495300" y="1104900"/>
            <a:ext cx="111887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38A024-CBD7-D64D-B4C3-D6E9D840CA40}"/>
              </a:ext>
            </a:extLst>
          </p:cNvPr>
          <p:cNvSpPr txBox="1"/>
          <p:nvPr/>
        </p:nvSpPr>
        <p:spPr>
          <a:xfrm>
            <a:off x="664555" y="6499587"/>
            <a:ext cx="9690178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https://blog.nashtechglobal.com/streaming-data-with-log-based-cdc-using-debezium-kafka-and-ksql/</a:t>
            </a:r>
            <a:endParaRPr lang="en-US" sz="12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4F70AA-42A8-C941-9DF7-8DB00DD626C6}"/>
              </a:ext>
            </a:extLst>
          </p:cNvPr>
          <p:cNvSpPr txBox="1"/>
          <p:nvPr/>
        </p:nvSpPr>
        <p:spPr>
          <a:xfrm>
            <a:off x="625847" y="6125514"/>
            <a:ext cx="9690178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200" dirty="0">
                <a:latin typeface="+mj-lt"/>
              </a:rPr>
              <a:t>Подробнее про </a:t>
            </a:r>
            <a:r>
              <a:rPr lang="en-US" sz="1200" dirty="0">
                <a:latin typeface="+mj-lt"/>
              </a:rPr>
              <a:t>CDC</a:t>
            </a:r>
            <a:r>
              <a:rPr lang="ru-RU" sz="1200" dirty="0">
                <a:latin typeface="+mj-lt"/>
              </a:rPr>
              <a:t>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solidFill>
                  <a:schemeClr val="tx1"/>
                </a:solidFill>
                <a:hlinkClick r:id="rId5"/>
              </a:rPr>
              <a:t>https://en.wikipedia.org/wiki/Change_data_capture</a:t>
            </a:r>
            <a:r>
              <a:rPr lang="en-US" sz="1200" dirty="0">
                <a:latin typeface="+mj-lt"/>
                <a:hlinkClick r:id="rId5"/>
              </a:rPr>
              <a:t>/</a:t>
            </a:r>
            <a:endParaRPr lang="en-US" sz="1200" dirty="0">
              <a:latin typeface="+mj-lt"/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62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Предварительно </a:t>
            </a:r>
            <a:r>
              <a:rPr lang="ru-RU" sz="1600" dirty="0" err="1"/>
              <a:t>стригеррить</a:t>
            </a:r>
            <a:r>
              <a:rPr lang="ru-RU" sz="1600" dirty="0"/>
              <a:t> любое изменение по таблице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Обновить </a:t>
            </a:r>
            <a:r>
              <a:rPr lang="en-US" sz="1600" dirty="0" err="1"/>
              <a:t>debezium</a:t>
            </a:r>
            <a:r>
              <a:rPr lang="en-US" sz="1600" dirty="0"/>
              <a:t> </a:t>
            </a:r>
            <a:r>
              <a:rPr lang="ru-RU" sz="1600" dirty="0"/>
              <a:t>до версии </a:t>
            </a:r>
            <a:r>
              <a:rPr lang="en-US" sz="1600" dirty="0"/>
              <a:t>&gt;3.1.2.Final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Запустить </a:t>
            </a:r>
            <a:r>
              <a:rPr lang="en-US" sz="1600" dirty="0"/>
              <a:t>BLOCKING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 и </a:t>
            </a:r>
            <a:r>
              <a:rPr lang="en-US" sz="1600" dirty="0"/>
              <a:t>LIMIT 0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413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144C-1970-4648-BAEA-79ACC042A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B360D-20EE-8542-8811-5294CE9D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9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</a:t>
            </a:r>
            <a:r>
              <a:rPr lang="en-US" sz="1600" dirty="0"/>
              <a:t>pg16 </a:t>
            </a:r>
            <a:r>
              <a:rPr lang="ru-RU" sz="1600" dirty="0"/>
              <a:t>и </a:t>
            </a:r>
            <a:r>
              <a:rPr lang="en-US" sz="1600" dirty="0" err="1"/>
              <a:t>debezium</a:t>
            </a:r>
            <a:r>
              <a:rPr lang="en-US" sz="1600" dirty="0"/>
              <a:t> 2.5+, </a:t>
            </a:r>
            <a:r>
              <a:rPr lang="ru-RU" sz="1600" dirty="0"/>
              <a:t>можно настроить логическую репликацию на репликах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758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43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27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15ED-3E4D-7A4E-A659-F3F1E766F7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868211-CC61-BA4B-9DFD-D9C54A742F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7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Важно добавить ее в список реплицируемых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61820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162402-36B0-724F-977B-FF27097D3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49493"/>
            <a:ext cx="10972800" cy="4959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E9B9B-7FBF-D145-BB9C-7654C0C7B508}"/>
              </a:ext>
            </a:extLst>
          </p:cNvPr>
          <p:cNvSpPr txBox="1"/>
          <p:nvPr/>
        </p:nvSpPr>
        <p:spPr>
          <a:xfrm>
            <a:off x="644324" y="5940604"/>
            <a:ext cx="5675196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ДО и ПОСЛЕ включения </a:t>
            </a:r>
            <a:r>
              <a:rPr lang="en-US" sz="1200" dirty="0">
                <a:latin typeface="+mj-lt"/>
              </a:rPr>
              <a:t>heartbeat </a:t>
            </a:r>
            <a:r>
              <a:rPr lang="ru-RU" sz="1200" dirty="0">
                <a:latin typeface="+mj-lt"/>
              </a:rPr>
              <a:t>таблицы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9424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9A14751-4376-4E4E-964F-A19BD2EBC4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2783" t="-40894" r="-2859" b="-64238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7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5A84-3D56-A243-9A44-5C0119A556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EDB0E-58B4-6146-AF40-E326BB953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0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Настроить параметр </a:t>
            </a:r>
            <a:r>
              <a:rPr lang="en-US" sz="1600" b="1" dirty="0" err="1"/>
              <a:t>max_slot_wal_keep_size</a:t>
            </a:r>
            <a:r>
              <a:rPr lang="en-US" sz="1600" dirty="0"/>
              <a:t>, </a:t>
            </a:r>
            <a:r>
              <a:rPr lang="ru-RU" sz="1600" dirty="0"/>
              <a:t>чтобы ограничить размер </a:t>
            </a:r>
            <a:r>
              <a:rPr lang="en-US" sz="1600" dirty="0"/>
              <a:t>WAL’</a:t>
            </a:r>
            <a:r>
              <a:rPr lang="ru-RU" sz="1600" dirty="0"/>
              <a:t>а, который удерживается слотом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58198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</a:t>
            </a:fld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1355-6002-E046-9278-AD68BC63FA1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2" t="-1711" r="-13607" b="-99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51A30F-3ABD-9F43-A4BD-7804BC5BFF0B}"/>
              </a:ext>
            </a:extLst>
          </p:cNvPr>
          <p:cNvSpPr txBox="1"/>
          <p:nvPr/>
        </p:nvSpPr>
        <p:spPr>
          <a:xfrm rot="19116054">
            <a:off x="-152399" y="2139429"/>
            <a:ext cx="6256866" cy="73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TODO: </a:t>
            </a:r>
            <a:r>
              <a:rPr lang="ru-RU" sz="3600" dirty="0">
                <a:solidFill>
                  <a:srgbClr val="FF0000"/>
                </a:solidFill>
              </a:rPr>
              <a:t>переделать картинку</a:t>
            </a:r>
            <a:endParaRPr lang="en-US" sz="3600" dirty="0" err="1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E3960-DF5F-D84D-B420-9B4DEF1E5E72}"/>
              </a:ext>
            </a:extLst>
          </p:cNvPr>
          <p:cNvSpPr txBox="1"/>
          <p:nvPr/>
        </p:nvSpPr>
        <p:spPr>
          <a:xfrm rot="19116054">
            <a:off x="626534" y="2804731"/>
            <a:ext cx="6256866" cy="73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TODO: </a:t>
            </a:r>
            <a:r>
              <a:rPr lang="ru-RU" sz="3600" dirty="0">
                <a:solidFill>
                  <a:srgbClr val="FF0000"/>
                </a:solidFill>
              </a:rPr>
              <a:t>переделать картинку</a:t>
            </a:r>
            <a:endParaRPr lang="en-US" sz="3600" dirty="0" err="1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CABAD0-A657-2740-AF7F-31A3F4BE26D4}"/>
              </a:ext>
            </a:extLst>
          </p:cNvPr>
          <p:cNvSpPr txBox="1"/>
          <p:nvPr/>
        </p:nvSpPr>
        <p:spPr>
          <a:xfrm rot="19116054">
            <a:off x="1473202" y="3457155"/>
            <a:ext cx="6256866" cy="73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TODO: </a:t>
            </a:r>
            <a:r>
              <a:rPr lang="ru-RU" sz="3600" dirty="0">
                <a:solidFill>
                  <a:srgbClr val="FF0000"/>
                </a:solidFill>
              </a:rPr>
              <a:t>переделать картинку</a:t>
            </a:r>
            <a:endParaRPr lang="en-US" sz="3600" dirty="0" err="1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20D86-12E5-B944-B523-4C07DAA1924C}"/>
              </a:ext>
            </a:extLst>
          </p:cNvPr>
          <p:cNvSpPr txBox="1"/>
          <p:nvPr/>
        </p:nvSpPr>
        <p:spPr>
          <a:xfrm rot="19116054">
            <a:off x="2319870" y="4109579"/>
            <a:ext cx="6256866" cy="7315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sz="3600" dirty="0">
                <a:solidFill>
                  <a:srgbClr val="FF0000"/>
                </a:solidFill>
              </a:rPr>
              <a:t>TODO: </a:t>
            </a:r>
            <a:r>
              <a:rPr lang="ru-RU" sz="3600" dirty="0">
                <a:solidFill>
                  <a:srgbClr val="FF0000"/>
                </a:solidFill>
              </a:rPr>
              <a:t>переделать картинку</a:t>
            </a:r>
            <a:endParaRPr lang="en-US" sz="36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46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ограничить допустимый лаг слота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6019E-2795-4A4B-AB10-CBABB94D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7" y="941495"/>
            <a:ext cx="11060866" cy="4975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16C36-4642-254F-AB07-C0C3907B9656}"/>
              </a:ext>
            </a:extLst>
          </p:cNvPr>
          <p:cNvSpPr txBox="1"/>
          <p:nvPr/>
        </p:nvSpPr>
        <p:spPr>
          <a:xfrm>
            <a:off x="644324" y="5940604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лага слота и текущее установленное значение допустимого лага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61178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техническое и </a:t>
            </a:r>
            <a:r>
              <a:rPr lang="ru-RU" sz="1800" dirty="0" err="1"/>
              <a:t>бизнесовое</a:t>
            </a:r>
            <a:r>
              <a:rPr lang="ru-RU" sz="1800" dirty="0"/>
              <a:t> состояние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792C-21DE-9E4A-A38D-73DFBACCB6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9AA6EE-394A-4547-B6BC-11A294212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6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техническое и </a:t>
            </a:r>
            <a:r>
              <a:rPr lang="ru-RU" sz="1800" dirty="0" err="1"/>
              <a:t>бизнесовое</a:t>
            </a:r>
            <a:r>
              <a:rPr lang="ru-RU" sz="1800" dirty="0"/>
              <a:t> состояние репликации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Мониторинг статуса слота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Мониторинг лага слота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6"/>
                </a:solidFill>
              </a:rPr>
              <a:t>*</a:t>
            </a:r>
            <a:r>
              <a:rPr lang="ru-RU" sz="1600" dirty="0">
                <a:solidFill>
                  <a:schemeClr val="accent6"/>
                </a:solidFill>
              </a:rPr>
              <a:t> Мониторинг общего объема занимаемого места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 для расчета лага/актуальности данных</a:t>
            </a:r>
          </a:p>
          <a:p>
            <a:pPr marL="285750" indent="-285750">
              <a:buFontTx/>
              <a:buChar char="-"/>
            </a:pPr>
            <a:endParaRPr lang="ru-RU" sz="16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922341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53</a:t>
            </a:fld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C76A6-FBED-A24D-869D-2D0CCCF3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24" y="1236731"/>
            <a:ext cx="11004951" cy="4384538"/>
          </a:xfrm>
          <a:prstGeom prst="rect">
            <a:avLst/>
          </a:prstGeom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722BB-137F-5149-B815-9E31E0D3D312}"/>
              </a:ext>
            </a:extLst>
          </p:cNvPr>
          <p:cNvSpPr txBox="1"/>
          <p:nvPr/>
        </p:nvSpPr>
        <p:spPr>
          <a:xfrm>
            <a:off x="593524" y="5688930"/>
            <a:ext cx="4696691" cy="3498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График общего размера БД, </a:t>
            </a:r>
            <a:r>
              <a:rPr lang="ru-RU" sz="1200" dirty="0">
                <a:solidFill>
                  <a:srgbClr val="FF0000"/>
                </a:solidFill>
                <a:latin typeface="+mj-lt"/>
              </a:rPr>
              <a:t>включая резерв под слот</a:t>
            </a:r>
            <a:endParaRPr lang="en-US" sz="12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6533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/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54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60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1A23F-FE02-A243-AD45-E574FBFA788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63093D-BDDF-944D-A4E9-35F4B1362B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58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обеспечить </a:t>
            </a:r>
            <a:r>
              <a:rPr lang="ru-RU" sz="1800" dirty="0" err="1"/>
              <a:t>дедупликацию</a:t>
            </a:r>
            <a:r>
              <a:rPr lang="ru-RU" sz="1800" dirty="0"/>
              <a:t> данных, чтобы приблизиться к </a:t>
            </a:r>
            <a:r>
              <a:rPr lang="en-US" sz="1800" dirty="0"/>
              <a:t>exactly-once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Если нет бизнес ключа идемпотентности, то можно использовать </a:t>
            </a:r>
            <a:r>
              <a:rPr lang="en-US" sz="1600" dirty="0"/>
              <a:t>LSN </a:t>
            </a:r>
            <a:r>
              <a:rPr lang="ru-RU" sz="1600" dirty="0" err="1"/>
              <a:t>эвента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rgbClr val="FF0000"/>
                </a:solidFill>
              </a:rPr>
              <a:t>При </a:t>
            </a:r>
            <a:r>
              <a:rPr lang="en-US" sz="1600" dirty="0">
                <a:solidFill>
                  <a:srgbClr val="FF0000"/>
                </a:solidFill>
              </a:rPr>
              <a:t>INCREMENTAL </a:t>
            </a:r>
            <a:r>
              <a:rPr lang="ru-RU" sz="1600" dirty="0" err="1">
                <a:solidFill>
                  <a:srgbClr val="FF0000"/>
                </a:solidFill>
              </a:rPr>
              <a:t>снепшоте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rgbClr val="FF0000"/>
                </a:solidFill>
              </a:rPr>
              <a:t>LSN </a:t>
            </a:r>
            <a:r>
              <a:rPr lang="ru-RU" sz="1600" dirty="0">
                <a:solidFill>
                  <a:srgbClr val="FF0000"/>
                </a:solidFill>
              </a:rPr>
              <a:t>не будет</a:t>
            </a:r>
            <a:r>
              <a:rPr lang="ru-RU" sz="16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259136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0E39F-8D33-6646-BDC0-AE121A7A63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89E5CC-A2B9-E546-8210-8BB984699E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14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часть </a:t>
            </a:r>
            <a:r>
              <a:rPr lang="en-US" sz="1800" dirty="0"/>
              <a:t>UPDATE/INSERT </a:t>
            </a:r>
            <a:r>
              <a:rPr lang="ru-RU" sz="1800" dirty="0"/>
              <a:t>операций. Целиком делать </a:t>
            </a:r>
            <a:r>
              <a:rPr lang="ru-RU" sz="1800" dirty="0" err="1"/>
              <a:t>снепшот</a:t>
            </a:r>
            <a:r>
              <a:rPr lang="ru-RU" sz="1800" dirty="0"/>
              <a:t> таблицы -- дорого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ad-hoc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</p:spTree>
    <p:extLst>
      <p:ext uri="{BB962C8B-B14F-4D97-AF65-F5344CB8AC3E}">
        <p14:creationId xmlns:p14="http://schemas.microsoft.com/office/powerpoint/2010/main" val="243981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Качество данных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E0C2DB-6A45-1540-AFB1-52F4D5EF29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93" t="-72265" r="-565" b="-103666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54DCD7AA-FB9F-7440-8DAF-09A1CB65C66D}"/>
              </a:ext>
            </a:extLst>
          </p:cNvPr>
          <p:cNvSpPr/>
          <p:nvPr/>
        </p:nvSpPr>
        <p:spPr>
          <a:xfrm>
            <a:off x="3541991" y="3952196"/>
            <a:ext cx="3180542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3C15A4C6-EA75-7D4F-A261-9250BBCD99BD}"/>
              </a:ext>
            </a:extLst>
          </p:cNvPr>
          <p:cNvSpPr/>
          <p:nvPr/>
        </p:nvSpPr>
        <p:spPr>
          <a:xfrm>
            <a:off x="3541991" y="3291305"/>
            <a:ext cx="5771342" cy="275389"/>
          </a:xfrm>
          <a:prstGeom prst="frame">
            <a:avLst>
              <a:gd name="adj1" fmla="val 4665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9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69673" y="1098578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5108" y="1104901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Дополнительная информация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Примеры кода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17563" y="1771796"/>
            <a:ext cx="4822841" cy="42921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выполнены с использованием СУБД </a:t>
            </a:r>
            <a:r>
              <a:rPr lang="en-US" sz="1600" dirty="0"/>
              <a:t>PostgreSQL </a:t>
            </a:r>
            <a:r>
              <a:rPr lang="ru-RU" sz="1600" dirty="0"/>
              <a:t>на версиях 15, 16 и 17. Если версия не указана, то по умолчанию подразумевается использование 17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 большинстве примерах использовался </a:t>
            </a:r>
            <a:r>
              <a:rPr lang="en-US" sz="1600" dirty="0"/>
              <a:t>single-node </a:t>
            </a:r>
            <a:r>
              <a:rPr lang="ru-RU" sz="1600" dirty="0"/>
              <a:t>кластер </a:t>
            </a:r>
            <a:r>
              <a:rPr lang="en-US" sz="1600" dirty="0" err="1"/>
              <a:t>postgres</a:t>
            </a:r>
            <a:r>
              <a:rPr lang="en-US" sz="1600" dirty="0"/>
              <a:t>.</a:t>
            </a:r>
            <a:r>
              <a:rPr lang="ru-RU" sz="1600" dirty="0"/>
              <a:t> Для проведения тестов, максимально приближенных к реальности, использовался кластер </a:t>
            </a:r>
            <a:r>
              <a:rPr lang="en-US" sz="1600" dirty="0" err="1"/>
              <a:t>postgres</a:t>
            </a:r>
            <a:r>
              <a:rPr lang="ru-RU" sz="1600" dirty="0"/>
              <a:t>,</a:t>
            </a:r>
            <a:r>
              <a:rPr lang="en-US" sz="1600" dirty="0"/>
              <a:t> </a:t>
            </a:r>
            <a:r>
              <a:rPr lang="ru-RU" sz="1600" dirty="0"/>
              <a:t>поднятый с помощью </a:t>
            </a:r>
            <a:r>
              <a:rPr lang="en-US" sz="1600" dirty="0" err="1"/>
              <a:t>postgres</a:t>
            </a:r>
            <a:r>
              <a:rPr lang="en-US" sz="1600" dirty="0"/>
              <a:t>-</a:t>
            </a:r>
            <a:r>
              <a:rPr lang="en-US" sz="1600" dirty="0" err="1"/>
              <a:t>zalando</a:t>
            </a:r>
            <a:r>
              <a:rPr lang="en-US" sz="1600" dirty="0"/>
              <a:t>-operator </a:t>
            </a:r>
            <a:r>
              <a:rPr lang="ru-RU" sz="1600" dirty="0"/>
              <a:t>в </a:t>
            </a:r>
            <a:r>
              <a:rPr lang="en-US" sz="1600" dirty="0"/>
              <a:t>k8s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https://github.com/zalando/postgres-operator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реализованы в виде </a:t>
            </a:r>
            <a:r>
              <a:rPr lang="en-US" sz="1600" dirty="0"/>
              <a:t>runtime-</a:t>
            </a:r>
            <a:r>
              <a:rPr lang="ru-RU" sz="1600" dirty="0"/>
              <a:t>«обертки» вокруг </a:t>
            </a:r>
            <a:r>
              <a:rPr lang="en-US" sz="1600" dirty="0" err="1"/>
              <a:t>Debezium</a:t>
            </a:r>
            <a:r>
              <a:rPr lang="en-US" sz="1600" dirty="0"/>
              <a:t> Engine, </a:t>
            </a:r>
            <a:r>
              <a:rPr lang="ru-RU" sz="1600" dirty="0"/>
              <a:t>но они также справедливы и для </a:t>
            </a:r>
            <a:r>
              <a:rPr lang="en-US" sz="1600" dirty="0" err="1"/>
              <a:t>kafka</a:t>
            </a:r>
            <a:r>
              <a:rPr lang="en-US" sz="1600" dirty="0"/>
              <a:t>-connect </a:t>
            </a:r>
            <a:r>
              <a:rPr lang="ru-RU" sz="1600" dirty="0"/>
              <a:t>коннектора, </a:t>
            </a:r>
            <a:r>
              <a:rPr lang="en-US" sz="1600" dirty="0" err="1"/>
              <a:t>Debezium</a:t>
            </a:r>
            <a:r>
              <a:rPr lang="en-US" sz="1600" dirty="0"/>
              <a:t> Server </a:t>
            </a:r>
            <a:r>
              <a:rPr lang="ru-RU" sz="1600" dirty="0"/>
              <a:t>и др.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0C20FE-0F3D-4D45-8228-8A6ED213BA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-5840" t="-1885" r="-7698" b="-2339"/>
          <a:stretch/>
        </p:blipFill>
        <p:spPr>
          <a:xfrm>
            <a:off x="6360726" y="1992275"/>
            <a:ext cx="4938417" cy="407164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попробовать самостоятельно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0ADB2DF8-3F08-EC41-B6D0-18B85C9AA165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041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68A6-3974-0F44-9031-28ADE8F00D3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3AFC2-2E23-6E4F-97A7-CD60F84AF3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Из-за сбоя потеряли </a:t>
            </a:r>
            <a:r>
              <a:rPr lang="ru-RU" sz="1800" dirty="0" err="1"/>
              <a:t>эвенты</a:t>
            </a:r>
            <a:r>
              <a:rPr lang="ru-RU" sz="1800" dirty="0"/>
              <a:t> с </a:t>
            </a:r>
            <a:r>
              <a:rPr lang="en-US" sz="1800" dirty="0"/>
              <a:t>DELETE</a:t>
            </a:r>
            <a:r>
              <a:rPr lang="ru-RU" sz="1800" dirty="0"/>
              <a:t>. </a:t>
            </a:r>
            <a:r>
              <a:rPr lang="ru-RU" sz="1800" dirty="0" err="1"/>
              <a:t>Снепшот</a:t>
            </a:r>
            <a:r>
              <a:rPr lang="ru-RU" sz="1800" dirty="0"/>
              <a:t> с фильтром не решает проблему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предварительной очисткой </a:t>
            </a:r>
            <a:r>
              <a:rPr lang="ru-RU" sz="1600" dirty="0" err="1"/>
              <a:t>таргета</a:t>
            </a:r>
            <a:endParaRPr lang="ru-RU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Повторный полный </a:t>
            </a:r>
            <a:r>
              <a:rPr lang="ru-RU" sz="1600" dirty="0" err="1"/>
              <a:t>снепшот</a:t>
            </a:r>
            <a:r>
              <a:rPr lang="ru-RU" sz="1600" dirty="0"/>
              <a:t> с инкрементов </a:t>
            </a:r>
            <a:r>
              <a:rPr lang="en-US" sz="1600" dirty="0" err="1"/>
              <a:t>epoch_id</a:t>
            </a:r>
            <a:r>
              <a:rPr lang="en-US" sz="1600" dirty="0"/>
              <a:t> </a:t>
            </a:r>
            <a:r>
              <a:rPr lang="ru-RU" sz="1600" dirty="0"/>
              <a:t>и БЕЗ очистки </a:t>
            </a:r>
            <a:r>
              <a:rPr lang="ru-RU" sz="1600" dirty="0" err="1"/>
              <a:t>таргета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4164191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/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62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777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Иметь возможность получить </a:t>
            </a:r>
            <a:r>
              <a:rPr lang="en-US" sz="1800" dirty="0"/>
              <a:t>DIFF </a:t>
            </a:r>
            <a:r>
              <a:rPr lang="ru-RU" sz="1800" dirty="0"/>
              <a:t>между текущим и предыдущим состоянием строки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A8484-AA79-904F-A641-E00719D7E7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A7461-6C8F-5841-A836-E6358EF612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111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Нужно реплицировать таблицу(ы) без </a:t>
            </a:r>
            <a:r>
              <a:rPr lang="en-US" sz="1800" dirty="0"/>
              <a:t>PK</a:t>
            </a:r>
            <a:r>
              <a:rPr lang="ru-RU" sz="1800" dirty="0"/>
              <a:t> 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 </a:t>
            </a:r>
            <a:r>
              <a:rPr lang="en-US" sz="1800" dirty="0"/>
              <a:t>TOAST-</a:t>
            </a:r>
            <a:r>
              <a:rPr lang="ru-RU" sz="1800" dirty="0"/>
              <a:t>колонками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Иметь возможность получить </a:t>
            </a:r>
            <a:r>
              <a:rPr lang="en-US" sz="1800" dirty="0"/>
              <a:t>DIFF </a:t>
            </a:r>
            <a:r>
              <a:rPr lang="ru-RU" sz="1800" dirty="0"/>
              <a:t>между текущим и предыдущим состоянием строки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Для таблиц без </a:t>
            </a:r>
            <a:r>
              <a:rPr lang="en-US" sz="1600" dirty="0"/>
              <a:t>PK: </a:t>
            </a:r>
            <a:r>
              <a:rPr lang="ru-RU" sz="1600" dirty="0"/>
              <a:t>Использовать </a:t>
            </a:r>
            <a:r>
              <a:rPr lang="en-US" sz="1600" dirty="0"/>
              <a:t>REPLICA IDENTITY FULL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таблиц с </a:t>
            </a:r>
            <a:r>
              <a:rPr lang="en-US" sz="1600" dirty="0"/>
              <a:t>TOAST </a:t>
            </a:r>
            <a:r>
              <a:rPr lang="ru-RU" sz="1600" dirty="0"/>
              <a:t>полями:</a:t>
            </a:r>
            <a:r>
              <a:rPr lang="en-US" sz="1600" dirty="0"/>
              <a:t> REPLICA IDENTITY FULL </a:t>
            </a:r>
            <a:r>
              <a:rPr lang="ru-RU" sz="1600" dirty="0"/>
              <a:t>или сделать </a:t>
            </a:r>
            <a:r>
              <a:rPr lang="en-US" sz="1600" dirty="0"/>
              <a:t>TOAST-</a:t>
            </a:r>
            <a:r>
              <a:rPr lang="ru-RU" sz="1600" dirty="0"/>
              <a:t>поля частью </a:t>
            </a:r>
            <a:r>
              <a:rPr lang="en-US" sz="1600" dirty="0"/>
              <a:t>PK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Для </a:t>
            </a:r>
            <a:r>
              <a:rPr lang="en-US" sz="1600" dirty="0"/>
              <a:t>DIFF </a:t>
            </a:r>
            <a:r>
              <a:rPr lang="ru-RU" sz="1600" dirty="0"/>
              <a:t>также использовать </a:t>
            </a:r>
            <a:r>
              <a:rPr lang="en-US" sz="1600" dirty="0"/>
              <a:t>REPLICA IDENTITY FULL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FF0000"/>
                </a:solidFill>
              </a:rPr>
              <a:t>REPLICA IDENTITY FULL </a:t>
            </a:r>
            <a:r>
              <a:rPr lang="ru-RU" sz="1600" dirty="0">
                <a:solidFill>
                  <a:srgbClr val="FF0000"/>
                </a:solidFill>
              </a:rPr>
              <a:t>приводит к </a:t>
            </a:r>
            <a:r>
              <a:rPr lang="ru-RU" sz="1600" dirty="0" err="1">
                <a:solidFill>
                  <a:srgbClr val="FF0000"/>
                </a:solidFill>
              </a:rPr>
              <a:t>доп.нагрузке</a:t>
            </a:r>
            <a:r>
              <a:rPr lang="ru-RU" sz="1600" dirty="0">
                <a:solidFill>
                  <a:srgbClr val="FF0000"/>
                </a:solidFill>
              </a:rPr>
              <a:t> на </a:t>
            </a:r>
            <a:r>
              <a:rPr lang="en-US" sz="1600" dirty="0">
                <a:solidFill>
                  <a:srgbClr val="FF0000"/>
                </a:solidFill>
              </a:rPr>
              <a:t>WAL</a:t>
            </a:r>
            <a:r>
              <a:rPr lang="ru-RU" sz="16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8346017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 IDENTITY FULL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65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71F11-0229-0E48-BDF0-AB5A5F5290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042"/>
          <a:stretch/>
        </p:blipFill>
        <p:spPr>
          <a:xfrm>
            <a:off x="356421" y="2550849"/>
            <a:ext cx="11479157" cy="1747826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CB4D422A-CFCE-0241-9F99-F10EE4D8A6F3}"/>
              </a:ext>
            </a:extLst>
          </p:cNvPr>
          <p:cNvSpPr/>
          <p:nvPr/>
        </p:nvSpPr>
        <p:spPr>
          <a:xfrm>
            <a:off x="626532" y="3513667"/>
            <a:ext cx="4483947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03EEE3BC-F05B-F14D-A10B-F5F3A9144042}"/>
              </a:ext>
            </a:extLst>
          </p:cNvPr>
          <p:cNvSpPr/>
          <p:nvPr/>
        </p:nvSpPr>
        <p:spPr>
          <a:xfrm>
            <a:off x="508864" y="3077871"/>
            <a:ext cx="1624736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64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45B677-109E-6947-826F-DDFD739230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6C503E-4FB1-A24D-B4E4-F4766818A1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33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Необходимо реплицировать </a:t>
            </a:r>
            <a:r>
              <a:rPr lang="ru-RU" sz="1800" dirty="0" err="1"/>
              <a:t>партиционированную</a:t>
            </a:r>
            <a:r>
              <a:rPr lang="ru-RU" sz="1800" dirty="0"/>
              <a:t> таблицу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При создании публикации выставить флаг </a:t>
            </a:r>
            <a:r>
              <a:rPr lang="en-US" sz="1600" b="1" dirty="0" err="1"/>
              <a:t>publish_via_partition_root</a:t>
            </a:r>
            <a:endParaRPr lang="en-US" sz="1600" b="1" dirty="0"/>
          </a:p>
          <a:p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779981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68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FA445F-E474-6847-BF87-C908DF729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25"/>
          <a:stretch/>
        </p:blipFill>
        <p:spPr>
          <a:xfrm>
            <a:off x="108542" y="2282116"/>
            <a:ext cx="11974916" cy="229376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A00F082F-D768-184D-A995-114489A62CE6}"/>
              </a:ext>
            </a:extLst>
          </p:cNvPr>
          <p:cNvSpPr/>
          <p:nvPr/>
        </p:nvSpPr>
        <p:spPr>
          <a:xfrm>
            <a:off x="6375400" y="3079787"/>
            <a:ext cx="43038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7E280FEB-FA27-5A47-A97A-EA76B9944565}"/>
              </a:ext>
            </a:extLst>
          </p:cNvPr>
          <p:cNvSpPr/>
          <p:nvPr/>
        </p:nvSpPr>
        <p:spPr>
          <a:xfrm>
            <a:off x="6375400" y="3759201"/>
            <a:ext cx="4011738" cy="349212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215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B7D83-0922-F547-A7D2-8E0F24C0B1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338B05-D053-A14C-8A24-C6C19A1137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1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7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«строго» по транзакциям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provide.transaction.metadata</a:t>
            </a:r>
            <a:r>
              <a:rPr lang="ru-RU" sz="1600" dirty="0"/>
              <a:t>=</a:t>
            </a:r>
            <a:r>
              <a:rPr lang="en-US" sz="1600" dirty="0"/>
              <a:t>true</a:t>
            </a:r>
          </a:p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1924918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71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9E637051-661B-B74B-8CAA-6614B2211ABC}"/>
              </a:ext>
            </a:extLst>
          </p:cNvPr>
          <p:cNvSpPr/>
          <p:nvPr/>
        </p:nvSpPr>
        <p:spPr>
          <a:xfrm>
            <a:off x="77452" y="2368587"/>
            <a:ext cx="780670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>
            <a:off x="77452" y="4568228"/>
            <a:ext cx="11738628" cy="349212"/>
          </a:xfrm>
          <a:prstGeom prst="frame">
            <a:avLst>
              <a:gd name="adj1" fmla="val 7410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70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72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BC4F3-4839-AE44-BED4-062951BB1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33" b="3249"/>
          <a:stretch/>
        </p:blipFill>
        <p:spPr>
          <a:xfrm>
            <a:off x="0" y="1924050"/>
            <a:ext cx="12114548" cy="299339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FB3C1736-7293-014A-AAB9-5B63696B6AB9}"/>
              </a:ext>
            </a:extLst>
          </p:cNvPr>
          <p:cNvSpPr/>
          <p:nvPr/>
        </p:nvSpPr>
        <p:spPr>
          <a:xfrm flipV="1">
            <a:off x="4744720" y="2976880"/>
            <a:ext cx="6858000" cy="1686560"/>
          </a:xfrm>
          <a:prstGeom prst="frame">
            <a:avLst>
              <a:gd name="adj1" fmla="val 166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9324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3634F-7406-B345-8D68-47E967CA2E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A5953B-567A-BC4F-9BE9-D6CB526797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064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</a:t>
            </a:r>
            <a:r>
              <a:rPr lang="en-US" sz="1800" dirty="0" err="1"/>
              <a:t>hypertable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Заранее настроить публикацию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дополнительный трансформ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78696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75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Репликация нестандартных таблиц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5BBD2-7D64-6B4E-8DA5-8E6D2826D98E}"/>
              </a:ext>
            </a:extLst>
          </p:cNvPr>
          <p:cNvSpPr txBox="1"/>
          <p:nvPr/>
        </p:nvSpPr>
        <p:spPr>
          <a:xfrm>
            <a:off x="2243666" y="2158999"/>
            <a:ext cx="6815667" cy="18711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9600" dirty="0">
                <a:solidFill>
                  <a:srgbClr val="FF0000"/>
                </a:solidFill>
              </a:rPr>
              <a:t>КАРТИНКА</a:t>
            </a:r>
            <a:endParaRPr lang="en-US" sz="14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0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/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76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7132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C0F9D6-A67B-6443-9D73-CB687FB0A1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5CA415-3A2D-6345-A35F-3FEF9CFDC1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92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Используется выходной формат данных </a:t>
            </a:r>
            <a:r>
              <a:rPr lang="en-US" sz="1800" dirty="0" err="1"/>
              <a:t>avro</a:t>
            </a:r>
            <a:r>
              <a:rPr lang="en-US" sz="1800" dirty="0"/>
              <a:t> </a:t>
            </a:r>
            <a:r>
              <a:rPr lang="ru-RU" sz="1800" dirty="0"/>
              <a:t>в связке с </a:t>
            </a:r>
            <a:r>
              <a:rPr lang="en-US" sz="1800" dirty="0"/>
              <a:t>schema registry. </a:t>
            </a:r>
            <a:r>
              <a:rPr lang="ru-RU" sz="1800" dirty="0"/>
              <a:t>При некоторых</a:t>
            </a:r>
            <a:r>
              <a:rPr lang="en-US" sz="1800" dirty="0"/>
              <a:t>*</a:t>
            </a:r>
            <a:r>
              <a:rPr lang="ru-RU" sz="1800" dirty="0"/>
              <a:t> изменениях</a:t>
            </a:r>
            <a:r>
              <a:rPr lang="en-US" sz="1800" dirty="0"/>
              <a:t> </a:t>
            </a:r>
            <a:r>
              <a:rPr lang="ru-RU" sz="1800" dirty="0"/>
              <a:t>структуры таблицы репликация останавливается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Запретить выполнять несовместимые изменения (набор таких изменений зависит от уровня поддерживаемой совместимости)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Использовать </a:t>
            </a:r>
            <a:r>
              <a:rPr lang="en-US" sz="1600" dirty="0"/>
              <a:t>compatibility=NONE </a:t>
            </a:r>
            <a:r>
              <a:rPr lang="ru-RU" sz="1600" dirty="0"/>
              <a:t>и разрешать конфликты за пределами источника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232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шардов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79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15BBD2-7D64-6B4E-8DA5-8E6D2826D98E}"/>
              </a:ext>
            </a:extLst>
          </p:cNvPr>
          <p:cNvSpPr txBox="1"/>
          <p:nvPr/>
        </p:nvSpPr>
        <p:spPr>
          <a:xfrm>
            <a:off x="2243666" y="2158999"/>
            <a:ext cx="6815667" cy="187113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9600" dirty="0">
                <a:solidFill>
                  <a:srgbClr val="FF0000"/>
                </a:solidFill>
              </a:rPr>
              <a:t>Картинка со </a:t>
            </a:r>
          </a:p>
          <a:p>
            <a:pPr algn="l"/>
            <a:r>
              <a:rPr lang="ru-RU" sz="9600" dirty="0">
                <a:solidFill>
                  <a:srgbClr val="FF0000"/>
                </a:solidFill>
              </a:rPr>
              <a:t>Схемой </a:t>
            </a:r>
            <a:r>
              <a:rPr lang="ru-RU" sz="9600" dirty="0" err="1">
                <a:solidFill>
                  <a:srgbClr val="FF0000"/>
                </a:solidFill>
              </a:rPr>
              <a:t>шардов</a:t>
            </a:r>
            <a:endParaRPr lang="en-US" sz="1400" dirty="0" err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560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52995" y="1753985"/>
            <a:ext cx="4189615" cy="182880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68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Одна и та же таблица, но в разных </a:t>
            </a:r>
            <a:r>
              <a:rPr lang="ru-RU" sz="1800" dirty="0" err="1"/>
              <a:t>шардах</a:t>
            </a:r>
            <a:r>
              <a:rPr lang="ru-RU" sz="1800" dirty="0"/>
              <a:t> генерирует разные версии схемы</a:t>
            </a:r>
            <a:r>
              <a:rPr lang="en-US" sz="1800" dirty="0"/>
              <a:t>*</a:t>
            </a:r>
            <a:r>
              <a:rPr lang="ru-RU" sz="1800" dirty="0"/>
              <a:t> в регистре, что приводит к ошибкам совместимости. Нужно устранить такое поведение</a:t>
            </a:r>
          </a:p>
          <a:p>
            <a:r>
              <a:rPr lang="ru-RU" sz="1800" dirty="0"/>
              <a:t>(</a:t>
            </a:r>
            <a:r>
              <a:rPr lang="en-US" sz="1800" dirty="0"/>
              <a:t>* </a:t>
            </a:r>
            <a:r>
              <a:rPr lang="ru-RU" sz="1800" dirty="0"/>
              <a:t>при условии, что имена БД будут различаться)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43EF5-BAAA-F447-9A97-2241E69FDC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3EAC42-D088-6B4F-A604-9AA0700A3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57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Одна и та же таблица, но в разных </a:t>
            </a:r>
            <a:r>
              <a:rPr lang="ru-RU" sz="1800" dirty="0" err="1"/>
              <a:t>шардах</a:t>
            </a:r>
            <a:r>
              <a:rPr lang="ru-RU" sz="1800" dirty="0"/>
              <a:t> генерирует разные версии схемы</a:t>
            </a:r>
            <a:r>
              <a:rPr lang="en-US" sz="1800" dirty="0"/>
              <a:t>*</a:t>
            </a:r>
            <a:r>
              <a:rPr lang="ru-RU" sz="1800" dirty="0"/>
              <a:t> в регистре, что приводит к ошибкам совместимости. Нужно устранить такое поведение</a:t>
            </a:r>
          </a:p>
          <a:p>
            <a:r>
              <a:rPr lang="ru-RU" sz="1800" dirty="0"/>
              <a:t>(</a:t>
            </a:r>
            <a:r>
              <a:rPr lang="en-US" sz="1800" dirty="0"/>
              <a:t>* </a:t>
            </a:r>
            <a:r>
              <a:rPr lang="ru-RU" sz="1800" dirty="0"/>
              <a:t>при условии, что имена БД будут различаться)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трансформ </a:t>
            </a:r>
            <a:r>
              <a:rPr lang="en-US" sz="1600" dirty="0" err="1">
                <a:hlinkClick r:id="rId3"/>
              </a:rPr>
              <a:t>SetSchemaMetadata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6530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Трансформ </a:t>
            </a:r>
            <a:r>
              <a:rPr lang="en-US" sz="1800" dirty="0" err="1"/>
              <a:t>SetSchemaMetadata</a:t>
            </a:r>
            <a:r>
              <a:rPr lang="en-US" sz="1800" dirty="0"/>
              <a:t> </a:t>
            </a:r>
            <a:r>
              <a:rPr lang="ru-RU" sz="1800" dirty="0"/>
              <a:t>переименовал только </a:t>
            </a:r>
            <a:r>
              <a:rPr lang="ru-RU" sz="1800" dirty="0" err="1"/>
              <a:t>верхнеуровневые</a:t>
            </a:r>
            <a:r>
              <a:rPr lang="ru-RU" sz="1800" dirty="0"/>
              <a:t> объекты </a:t>
            </a:r>
            <a:r>
              <a:rPr lang="ru-RU" sz="1800" dirty="0" err="1"/>
              <a:t>авро</a:t>
            </a:r>
            <a:r>
              <a:rPr lang="ru-RU" sz="1800" dirty="0"/>
              <a:t>-схемы, но не затронул </a:t>
            </a:r>
            <a:r>
              <a:rPr lang="en-US" sz="1800" dirty="0"/>
              <a:t>before &amp; after, </a:t>
            </a:r>
            <a:r>
              <a:rPr lang="ru-RU" sz="1800" dirty="0"/>
              <a:t>которые являются внутренними, что все еще приводит к созданию новых схем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r>
              <a:rPr lang="ru-RU" dirty="0"/>
              <a:t> (</a:t>
            </a:r>
            <a:r>
              <a:rPr lang="ru-RU" dirty="0" err="1"/>
              <a:t>кастомный</a:t>
            </a:r>
            <a:r>
              <a:rPr lang="ru-RU" dirty="0"/>
              <a:t> трансформ)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C1194-09E6-6C4C-B5C2-0F42F7AAC8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E09EE-7101-9E47-B2EA-80B79C9CE6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335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Трансформ </a:t>
            </a:r>
            <a:r>
              <a:rPr lang="en-US" sz="1800" dirty="0" err="1"/>
              <a:t>SetSchemaMetadata</a:t>
            </a:r>
            <a:r>
              <a:rPr lang="en-US" sz="1800" dirty="0"/>
              <a:t> </a:t>
            </a:r>
            <a:r>
              <a:rPr lang="ru-RU" sz="1800" dirty="0"/>
              <a:t>переименовал только </a:t>
            </a:r>
            <a:r>
              <a:rPr lang="ru-RU" sz="1800" dirty="0" err="1"/>
              <a:t>верхнеуровневые</a:t>
            </a:r>
            <a:r>
              <a:rPr lang="ru-RU" sz="1800" dirty="0"/>
              <a:t> объекты </a:t>
            </a:r>
            <a:r>
              <a:rPr lang="ru-RU" sz="1800" dirty="0" err="1"/>
              <a:t>авро</a:t>
            </a:r>
            <a:r>
              <a:rPr lang="ru-RU" sz="1800" dirty="0"/>
              <a:t>-схемы, но не затронул </a:t>
            </a:r>
            <a:r>
              <a:rPr lang="en-US" sz="1800" dirty="0"/>
              <a:t>before &amp; after, </a:t>
            </a:r>
            <a:r>
              <a:rPr lang="ru-RU" sz="1800" dirty="0"/>
              <a:t>которые являются внутренними, что все еще приводит к созданию новых схем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ru-RU" sz="1600" dirty="0" err="1"/>
              <a:t>кастомный</a:t>
            </a:r>
            <a:r>
              <a:rPr lang="ru-RU" sz="1600" dirty="0"/>
              <a:t> трансформ </a:t>
            </a:r>
            <a:r>
              <a:rPr lang="en-US" sz="1600" dirty="0">
                <a:hlinkClick r:id="rId3"/>
              </a:rPr>
              <a:t>SetBeforeAndAfterName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r>
              <a:rPr lang="ru-RU" dirty="0"/>
              <a:t> (</a:t>
            </a:r>
            <a:r>
              <a:rPr lang="ru-RU" dirty="0" err="1"/>
              <a:t>кастомный</a:t>
            </a:r>
            <a:r>
              <a:rPr lang="ru-RU" dirty="0"/>
              <a:t> трансформ)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1805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Initial snapshots</a:t>
            </a:r>
            <a:endParaRPr lang="ru-RU" dirty="0">
              <a:solidFill>
                <a:schemeClr val="bg2"/>
              </a:solidFill>
            </a:endParaRP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Ad-hoc snapshots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03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8C33BA86-5305-D024-68E5-97C20C40123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Надежность и мониторинг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C90BB67B-280A-3793-A5DD-F2261F5AD2A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04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Introduction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930F269-2F6C-91DD-6B1F-86591A6B2AD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Репликация нестандартных таблиц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C4C28ED5-47B5-0A7F-4062-175221891F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06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2AEAE440-37AB-EABC-9FC3-8C0131E7FC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Эволюция схем и репликация </a:t>
            </a:r>
            <a:r>
              <a:rPr lang="ru-RU" dirty="0" err="1">
                <a:solidFill>
                  <a:schemeClr val="bg2"/>
                </a:solidFill>
              </a:rPr>
              <a:t>шардов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205D43D-BE70-6CE0-C8DF-143BE1CC6B3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07</a:t>
            </a:r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519057FD-C3B6-9F97-1C7A-757A54831AC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9A0896A7-9822-41A7-969F-8A20CB62D01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ru-RU" dirty="0"/>
              <a:t>08</a:t>
            </a: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0ECF75E6-02D0-AD15-BD93-A176DC04E3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Качество данных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1BD6B92A-645F-2DDF-A31D-561B8FFD1A6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05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84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F54CE-F30A-9845-9446-C2C50CC6AD79}"/>
              </a:ext>
            </a:extLst>
          </p:cNvPr>
          <p:cNvSpPr txBox="1"/>
          <p:nvPr/>
        </p:nvSpPr>
        <p:spPr>
          <a:xfrm>
            <a:off x="7691120" y="5537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22924862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817562" y="1817784"/>
            <a:ext cx="5193094" cy="1611215"/>
          </a:xfrm>
        </p:spPr>
        <p:txBody>
          <a:bodyPr anchor="ctr"/>
          <a:lstStyle/>
          <a:p>
            <a:r>
              <a:rPr lang="ru-RU" dirty="0"/>
              <a:t>Главное в репликации – мониторинг. Достаточно иметь две метрики:</a:t>
            </a:r>
          </a:p>
          <a:p>
            <a:pPr marL="285750" indent="-285750">
              <a:buFontTx/>
              <a:buChar char="-"/>
            </a:pPr>
            <a:r>
              <a:rPr lang="ru-RU" dirty="0"/>
              <a:t>Лаг слота</a:t>
            </a:r>
          </a:p>
          <a:p>
            <a:pPr marL="285750" indent="-285750">
              <a:buFontTx/>
              <a:buChar char="-"/>
            </a:pPr>
            <a:r>
              <a:rPr lang="ru-RU" dirty="0"/>
              <a:t>Общий размер БД с учетом доступного места и резерва под </a:t>
            </a:r>
            <a:r>
              <a:rPr lang="en-US" dirty="0"/>
              <a:t>WAL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8"/>
          </p:nvPr>
        </p:nvSpPr>
        <p:spPr>
          <a:xfrm>
            <a:off x="817563" y="1394510"/>
            <a:ext cx="523548" cy="327025"/>
          </a:xfrm>
        </p:spPr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32"/>
          </p:nvPr>
        </p:nvSpPr>
        <p:spPr>
          <a:xfrm>
            <a:off x="817562" y="4452658"/>
            <a:ext cx="5193092" cy="1611214"/>
          </a:xfrm>
        </p:spPr>
        <p:txBody>
          <a:bodyPr anchor="ctr"/>
          <a:lstStyle/>
          <a:p>
            <a:r>
              <a:rPr lang="ru-RU" dirty="0"/>
              <a:t>Для больших таблиц стандартный механизм </a:t>
            </a:r>
            <a:r>
              <a:rPr lang="ru-RU" dirty="0" err="1"/>
              <a:t>снепшота</a:t>
            </a:r>
            <a:r>
              <a:rPr lang="ru-RU" dirty="0"/>
              <a:t> </a:t>
            </a:r>
            <a:r>
              <a:rPr lang="en-US" dirty="0" err="1"/>
              <a:t>debezium</a:t>
            </a:r>
            <a:r>
              <a:rPr lang="en-US" dirty="0"/>
              <a:t>’</a:t>
            </a:r>
            <a:r>
              <a:rPr lang="ru-RU" dirty="0"/>
              <a:t>а НЕ лучший вариант и стоит рассмотреть альтернативы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4"/>
          </p:nvPr>
        </p:nvSpPr>
        <p:spPr>
          <a:xfrm>
            <a:off x="817563" y="4029383"/>
            <a:ext cx="523545" cy="327025"/>
          </a:xfrm>
        </p:spPr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5"/>
          </p:nvPr>
        </p:nvSpPr>
        <p:spPr>
          <a:xfrm>
            <a:off x="6473314" y="1817785"/>
            <a:ext cx="4782325" cy="1611214"/>
          </a:xfrm>
        </p:spPr>
        <p:txBody>
          <a:bodyPr anchor="ctr"/>
          <a:lstStyle/>
          <a:p>
            <a:r>
              <a:rPr lang="ru-RU" dirty="0"/>
              <a:t>Обновляться -- важно</a:t>
            </a:r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37"/>
          </p:nvPr>
        </p:nvSpPr>
        <p:spPr>
          <a:xfrm>
            <a:off x="6473315" y="1394510"/>
            <a:ext cx="532690" cy="327025"/>
          </a:xfrm>
        </p:spPr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18" name="Текст 17"/>
          <p:cNvSpPr>
            <a:spLocks noGrp="1"/>
          </p:cNvSpPr>
          <p:nvPr>
            <p:ph type="body" sz="quarter" idx="38"/>
          </p:nvPr>
        </p:nvSpPr>
        <p:spPr>
          <a:xfrm>
            <a:off x="6473314" y="4452658"/>
            <a:ext cx="4782313" cy="1611214"/>
          </a:xfrm>
        </p:spPr>
        <p:txBody>
          <a:bodyPr anchor="ctr"/>
          <a:lstStyle/>
          <a:p>
            <a:r>
              <a:rPr lang="ru-RU" dirty="0"/>
              <a:t>При репликации </a:t>
            </a:r>
            <a:r>
              <a:rPr lang="ru-RU" dirty="0" err="1"/>
              <a:t>шардированных</a:t>
            </a:r>
            <a:r>
              <a:rPr lang="ru-RU" dirty="0"/>
              <a:t> источников нужно быть особенно внимательным. Ошибка на одном </a:t>
            </a:r>
            <a:r>
              <a:rPr lang="ru-RU" dirty="0" err="1"/>
              <a:t>шарде</a:t>
            </a:r>
            <a:r>
              <a:rPr lang="ru-RU" dirty="0"/>
              <a:t> может затронуть все остальные</a:t>
            </a: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40"/>
          </p:nvPr>
        </p:nvSpPr>
        <p:spPr>
          <a:xfrm>
            <a:off x="6473315" y="4029383"/>
            <a:ext cx="523542" cy="327025"/>
          </a:xfrm>
        </p:spPr>
        <p:txBody>
          <a:bodyPr/>
          <a:lstStyle/>
          <a:p>
            <a:r>
              <a:rPr lang="ru-RU" dirty="0"/>
              <a:t>04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DF1D59A-A181-307C-2D02-0A8B1C9C6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85</a:t>
            </a:fld>
            <a:endParaRPr lang="en-RU" dirty="0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516448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>
            <a:off x="6181344" y="1396060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16448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181344" y="4088242"/>
            <a:ext cx="0" cy="214032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0580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18A415F-3AE0-2419-718C-37828BA05424}"/>
              </a:ext>
            </a:extLst>
          </p:cNvPr>
          <p:cNvSpPr/>
          <p:nvPr/>
        </p:nvSpPr>
        <p:spPr>
          <a:xfrm>
            <a:off x="6477991" y="1066801"/>
            <a:ext cx="5000364" cy="5029200"/>
          </a:xfrm>
          <a:prstGeom prst="roundRect">
            <a:avLst>
              <a:gd name="adj" fmla="val 686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Рисунок 28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249EFE-9D68-F09E-BEBC-11BC4F2D0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86</a:t>
            </a:fld>
            <a:endParaRPr lang="en-RU" dirty="0"/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Заголовок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nryanov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70392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FCB9F-98C2-0E48-B6FC-799537FD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07" y="2969683"/>
            <a:ext cx="10117586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28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таблицы из разных </a:t>
            </a:r>
            <a:r>
              <a:rPr lang="ru-RU" sz="1800" dirty="0" err="1"/>
              <a:t>шардов</a:t>
            </a:r>
            <a:r>
              <a:rPr lang="ru-RU" sz="1800" dirty="0"/>
              <a:t>, сохраняя данные одноименных таблиц в один и тот же </a:t>
            </a:r>
            <a:r>
              <a:rPr lang="en-US" sz="1800" dirty="0"/>
              <a:t>sink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6C949A-22F0-AF4D-B289-E0C7217AAFE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F38DE3-8824-7A4D-AE77-A2FC2C4C78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495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реплицировать таблицы из разных </a:t>
            </a:r>
            <a:r>
              <a:rPr lang="ru-RU" sz="1800" dirty="0" err="1"/>
              <a:t>шардов</a:t>
            </a:r>
            <a:r>
              <a:rPr lang="ru-RU" sz="1800" dirty="0"/>
              <a:t>, сохраняя данные одноименных таблиц в один и тот же </a:t>
            </a:r>
            <a:r>
              <a:rPr lang="en-US" sz="1800" dirty="0"/>
              <a:t>sink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 </a:t>
            </a:r>
            <a:r>
              <a:rPr lang="en-US" sz="1600" dirty="0"/>
              <a:t>SMT </a:t>
            </a:r>
            <a:r>
              <a:rPr lang="en-US" sz="1600" dirty="0" err="1"/>
              <a:t>RegexRouter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89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47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9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Introduction</a:t>
            </a:r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44682" y="3560376"/>
            <a:ext cx="3283529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437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90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84C31-4C98-F041-89D2-C5CC345B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83"/>
          <a:stretch/>
        </p:blipFill>
        <p:spPr>
          <a:xfrm>
            <a:off x="233896" y="1787525"/>
            <a:ext cx="11724208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383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895D-73CB-6345-A241-716F7CE6A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16F550-CA95-A748-BCA5-DAFB1BAFD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30123"/>
            <a:fld id="{A7E88AC1-0904-3C47-875C-3F6E82802988}" type="slidenum">
              <a:rPr lang="ru-RU" smtClean="0"/>
              <a:pPr defTabSz="430123"/>
              <a:t>91</a:t>
            </a:fld>
            <a:endParaRPr lang="ru-RU" dirty="0"/>
          </a:p>
        </p:txBody>
      </p:sp>
      <p:sp>
        <p:nvSpPr>
          <p:cNvPr id="6" name="Текст 1">
            <a:extLst>
              <a:ext uri="{FF2B5EF4-FFF2-40B4-BE49-F238E27FC236}">
                <a16:creationId xmlns:a16="http://schemas.microsoft.com/office/drawing/2014/main" id="{5BCE8818-2C89-9C49-AD8B-4359166D0248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Эволюция схем и репликация </a:t>
            </a:r>
            <a:r>
              <a:rPr lang="ru-RU" dirty="0" err="1"/>
              <a:t>шардов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84C31-4C98-F041-89D2-C5CC345B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83"/>
          <a:stretch/>
        </p:blipFill>
        <p:spPr>
          <a:xfrm>
            <a:off x="233896" y="1787525"/>
            <a:ext cx="11724208" cy="328295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3EABC7A2-9DCC-FE4B-AABC-54685D10850C}"/>
              </a:ext>
            </a:extLst>
          </p:cNvPr>
          <p:cNvSpPr/>
          <p:nvPr/>
        </p:nvSpPr>
        <p:spPr>
          <a:xfrm flipV="1">
            <a:off x="508864" y="2570480"/>
            <a:ext cx="6186576" cy="375920"/>
          </a:xfrm>
          <a:prstGeom prst="frame">
            <a:avLst>
              <a:gd name="adj1" fmla="val 166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DDF0B229-008B-4845-9463-20EB6F8833C5}"/>
              </a:ext>
            </a:extLst>
          </p:cNvPr>
          <p:cNvSpPr/>
          <p:nvPr/>
        </p:nvSpPr>
        <p:spPr>
          <a:xfrm flipV="1">
            <a:off x="496058" y="3535680"/>
            <a:ext cx="8414262" cy="1330959"/>
          </a:xfrm>
          <a:prstGeom prst="frame">
            <a:avLst>
              <a:gd name="adj1" fmla="val 166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592367"/>
      </p:ext>
    </p:extLst>
  </p:cSld>
  <p:clrMapOvr>
    <a:masterClrMapping/>
  </p:clrMapOvr>
</p:sld>
</file>

<file path=ppt/theme/theme1.xml><?xml version="1.0" encoding="utf-8"?>
<a:theme xmlns:a="http://schemas.openxmlformats.org/drawingml/2006/main" name="5_Титульные слайды и разделы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2.xml><?xml version="1.0" encoding="utf-8"?>
<a:theme xmlns:a="http://schemas.openxmlformats.org/drawingml/2006/main" name="Контентные слайды: Светлый фон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31368</TotalTime>
  <Words>2760</Words>
  <Application>Microsoft Macintosh PowerPoint</Application>
  <PresentationFormat>Widescreen</PresentationFormat>
  <Paragraphs>726</Paragraphs>
  <Slides>91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MTS Wide</vt:lpstr>
      <vt:lpstr>MTS Wide Medium</vt:lpstr>
      <vt:lpstr>MTS Text</vt:lpstr>
      <vt:lpstr>Arial</vt:lpstr>
      <vt:lpstr>MTS Text Medium</vt:lpstr>
      <vt:lpstr>5_Титульные слайды и разделы</vt:lpstr>
      <vt:lpstr>Контентные слайды: Светлый фон</vt:lpstr>
      <vt:lpstr>Debezium и PostgreSQL после happy-path:  какие проблемы ждут в проде и как их решать </vt:lpstr>
      <vt:lpstr>Оглавление</vt:lpstr>
      <vt:lpstr>Оглавление</vt:lpstr>
      <vt:lpstr>Что такое “CDC”</vt:lpstr>
      <vt:lpstr>Типовая схема</vt:lpstr>
      <vt:lpstr>Как попробовать самостоятельно</vt:lpstr>
      <vt:lpstr>Начальные условия репликации</vt:lpstr>
      <vt:lpstr>Начальные условия репликации</vt:lpstr>
      <vt:lpstr>Начальные условия репликации</vt:lpstr>
      <vt:lpstr>Начальные условия репликации</vt:lpstr>
      <vt:lpstr>Оглавление</vt:lpstr>
      <vt:lpstr>Начальный snapshot таблицы</vt:lpstr>
      <vt:lpstr>Начальный snapshot таблицы</vt:lpstr>
      <vt:lpstr>Изменение списка реплицируемых таблиц</vt:lpstr>
      <vt:lpstr>Изменение списка реплицируемых таблиц</vt:lpstr>
      <vt:lpstr>Как избежать бесконечных снепшотов?</vt:lpstr>
      <vt:lpstr>Как избежать бесконечных снепшотов?</vt:lpstr>
      <vt:lpstr>Оглавление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После снепшота не запускается стриминг</vt:lpstr>
      <vt:lpstr>После снепшота не запускается стриминг</vt:lpstr>
      <vt:lpstr>Длинные транзакции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</vt:lpstr>
      <vt:lpstr>Incremental ad-hoc snapshot</vt:lpstr>
      <vt:lpstr>Incremental ad-hoc snapshot</vt:lpstr>
      <vt:lpstr>Incremental ad-hoc snapshot без PK</vt:lpstr>
      <vt:lpstr>Incremental ad-hoc snapshot без PK</vt:lpstr>
      <vt:lpstr>Incremental ad-hoc snapshot без PK</vt:lpstr>
      <vt:lpstr>Долгий процесс снятия снепшота</vt:lpstr>
      <vt:lpstr>Долгий процесс снятия снепшота</vt:lpstr>
      <vt:lpstr>Incremental снепшот падает с ошибкой</vt:lpstr>
      <vt:lpstr>Incremental снепшот падает с ошибкой</vt:lpstr>
      <vt:lpstr>Как снизить нагрузку от снепшотов</vt:lpstr>
      <vt:lpstr>Как снизить нагрузку от снепшотов</vt:lpstr>
      <vt:lpstr>Оглавление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Репликация редко обновляемых таблиц</vt:lpstr>
      <vt:lpstr>Как ограничить допустимый лаг слота</vt:lpstr>
      <vt:lpstr>Как ограничить допустимый лаг слота</vt:lpstr>
      <vt:lpstr>Как ограничить допустимый лаг слота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Оглавление</vt:lpstr>
      <vt:lpstr>Дедупликация данных</vt:lpstr>
      <vt:lpstr>Дедупликация данных</vt:lpstr>
      <vt:lpstr>Восстановление данных</vt:lpstr>
      <vt:lpstr>Восстановление данных</vt:lpstr>
      <vt:lpstr>Восстановление данных</vt:lpstr>
      <vt:lpstr>Потерянный DELETE</vt:lpstr>
      <vt:lpstr>Потерянный DELETE</vt:lpstr>
      <vt:lpstr>Оглавление</vt:lpstr>
      <vt:lpstr>REPLICA IDENTITY FULL</vt:lpstr>
      <vt:lpstr>REPLICA IDENTITY FULL</vt:lpstr>
      <vt:lpstr>REPLICA IDENTITY FULL</vt:lpstr>
      <vt:lpstr>Репликация партиционированных таблиц</vt:lpstr>
      <vt:lpstr>Репликация партиционированных таблиц</vt:lpstr>
      <vt:lpstr>Репликация партиционированных таблиц</vt:lpstr>
      <vt:lpstr>Репликация по транзакциям</vt:lpstr>
      <vt:lpstr>Репликация по транзакциям</vt:lpstr>
      <vt:lpstr>Репликация партиционированных таблиц</vt:lpstr>
      <vt:lpstr>Репликация партиционированных таблиц</vt:lpstr>
      <vt:lpstr>Репликация hypertable (timescaledb)</vt:lpstr>
      <vt:lpstr>Репликация hypertable (timescaledb)</vt:lpstr>
      <vt:lpstr>Репликация hypertable (timescaledb)</vt:lpstr>
      <vt:lpstr>Оглавление</vt:lpstr>
      <vt:lpstr>Эволюция схем</vt:lpstr>
      <vt:lpstr>Эволюция схем</vt:lpstr>
      <vt:lpstr>Репликация шардов</vt:lpstr>
      <vt:lpstr>Нюансы эволюции схемы в шардах</vt:lpstr>
      <vt:lpstr>Нюансы эволюции схемы в шардах</vt:lpstr>
      <vt:lpstr>Нюансы эволюции схемы в шардах (кастомный трансформ)</vt:lpstr>
      <vt:lpstr>Нюансы эволюции схемы в шардах (кастомный трансформ)</vt:lpstr>
      <vt:lpstr>Оглавление</vt:lpstr>
      <vt:lpstr>Выводы</vt:lpstr>
      <vt:lpstr>Спасибо за внимание</vt:lpstr>
      <vt:lpstr>Репликация редко обновляемых таблиц</vt:lpstr>
      <vt:lpstr>Роутинг данных от шардов</vt:lpstr>
      <vt:lpstr>Роутинг данных от шардов</vt:lpstr>
      <vt:lpstr>Роутинг данных от шардов</vt:lpstr>
      <vt:lpstr>Роутинг данных от шардов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Никита Рьянов</cp:lastModifiedBy>
  <cp:revision>1122</cp:revision>
  <cp:lastPrinted>2017-08-06T18:41:35Z</cp:lastPrinted>
  <dcterms:created xsi:type="dcterms:W3CDTF">2017-08-04T16:03:42Z</dcterms:created>
  <dcterms:modified xsi:type="dcterms:W3CDTF">2025-10-01T01:35:46Z</dcterms:modified>
</cp:coreProperties>
</file>